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03" r:id="rId3"/>
    <p:sldId id="1702" r:id="rId4"/>
    <p:sldId id="1749" r:id="rId5"/>
    <p:sldId id="257" r:id="rId6"/>
    <p:sldId id="258" r:id="rId7"/>
    <p:sldId id="259" r:id="rId8"/>
    <p:sldId id="1750" r:id="rId9"/>
    <p:sldId id="1753" r:id="rId10"/>
    <p:sldId id="262" r:id="rId11"/>
    <p:sldId id="1754" r:id="rId12"/>
    <p:sldId id="1755" r:id="rId13"/>
    <p:sldId id="1756" r:id="rId14"/>
    <p:sldId id="279" r:id="rId15"/>
    <p:sldId id="281" r:id="rId16"/>
    <p:sldId id="260" r:id="rId17"/>
    <p:sldId id="1751" r:id="rId18"/>
    <p:sldId id="261" r:id="rId19"/>
    <p:sldId id="325" r:id="rId20"/>
    <p:sldId id="263" r:id="rId21"/>
    <p:sldId id="264" r:id="rId22"/>
    <p:sldId id="265" r:id="rId23"/>
    <p:sldId id="267" r:id="rId24"/>
    <p:sldId id="271" r:id="rId25"/>
    <p:sldId id="270" r:id="rId26"/>
    <p:sldId id="1757" r:id="rId27"/>
    <p:sldId id="268" r:id="rId28"/>
    <p:sldId id="269" r:id="rId29"/>
    <p:sldId id="26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showGuides="1">
      <p:cViewPr varScale="1">
        <p:scale>
          <a:sx n="80" d="100"/>
          <a:sy n="80" d="100"/>
        </p:scale>
        <p:origin x="180" y="6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charlotte:Library:Caches:TemporaryItems:Outlook%20Temp:OH-pr&#230;sentation-grafer%5b3%5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1"/>
          <c:order val="0"/>
          <c:tx>
            <c:strRef>
              <c:f>[4]Ark1!$A$59</c:f>
              <c:strCache>
                <c:ptCount val="1"/>
                <c:pt idx="0">
                  <c:v>Fast biomasse</c:v>
                </c:pt>
              </c:strCache>
            </c:strRef>
          </c:tx>
          <c:cat>
            <c:numRef>
              <c:f>[4]Ark1!$B$58:$AF$58</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cat>
          <c:val>
            <c:numRef>
              <c:f>[4]Ark1!$B$59:$AF$59</c:f>
              <c:numCache>
                <c:formatCode>General</c:formatCode>
                <c:ptCount val="31"/>
                <c:pt idx="0">
                  <c:v>70.677569999999989</c:v>
                </c:pt>
                <c:pt idx="1">
                  <c:v>83.47757</c:v>
                </c:pt>
                <c:pt idx="2">
                  <c:v>86.97757</c:v>
                </c:pt>
                <c:pt idx="3">
                  <c:v>98.277569999999997</c:v>
                </c:pt>
                <c:pt idx="4">
                  <c:v>108.87756999999999</c:v>
                </c:pt>
                <c:pt idx="5">
                  <c:v>111.77757</c:v>
                </c:pt>
                <c:pt idx="6">
                  <c:v>122.07756999999999</c:v>
                </c:pt>
                <c:pt idx="7">
                  <c:v>131.67756999999978</c:v>
                </c:pt>
                <c:pt idx="8">
                  <c:v>140.67756999999978</c:v>
                </c:pt>
                <c:pt idx="9">
                  <c:v>149.27756999999951</c:v>
                </c:pt>
                <c:pt idx="10">
                  <c:v>157.37756999999999</c:v>
                </c:pt>
                <c:pt idx="11">
                  <c:v>159.1375699999999</c:v>
                </c:pt>
                <c:pt idx="12">
                  <c:v>161.09756999999999</c:v>
                </c:pt>
                <c:pt idx="13">
                  <c:v>164.43757000000011</c:v>
                </c:pt>
                <c:pt idx="14">
                  <c:v>164.07756999999998</c:v>
                </c:pt>
                <c:pt idx="15">
                  <c:v>164.21756999999951</c:v>
                </c:pt>
                <c:pt idx="16">
                  <c:v>164.37757000000011</c:v>
                </c:pt>
                <c:pt idx="17">
                  <c:v>160.93756999999999</c:v>
                </c:pt>
                <c:pt idx="18">
                  <c:v>151.51756999999978</c:v>
                </c:pt>
                <c:pt idx="19">
                  <c:v>140.82000000000059</c:v>
                </c:pt>
                <c:pt idx="20">
                  <c:v>138.30000000000001</c:v>
                </c:pt>
                <c:pt idx="21">
                  <c:v>131.2000000000001</c:v>
                </c:pt>
                <c:pt idx="22">
                  <c:v>125.5</c:v>
                </c:pt>
                <c:pt idx="23">
                  <c:v>120.2000000000001</c:v>
                </c:pt>
                <c:pt idx="24">
                  <c:v>115.2</c:v>
                </c:pt>
                <c:pt idx="25">
                  <c:v>110.6</c:v>
                </c:pt>
                <c:pt idx="26">
                  <c:v>107.8000000000001</c:v>
                </c:pt>
                <c:pt idx="27">
                  <c:v>105.3000000000001</c:v>
                </c:pt>
                <c:pt idx="28">
                  <c:v>102.9</c:v>
                </c:pt>
                <c:pt idx="29">
                  <c:v>100.60000000000008</c:v>
                </c:pt>
                <c:pt idx="30">
                  <c:v>98.3</c:v>
                </c:pt>
              </c:numCache>
            </c:numRef>
          </c:val>
          <c:extLst>
            <c:ext xmlns:c16="http://schemas.microsoft.com/office/drawing/2014/chart" uri="{C3380CC4-5D6E-409C-BE32-E72D297353CC}">
              <c16:uniqueId val="{00000000-7F7E-42B0-8958-630827BF2C7E}"/>
            </c:ext>
          </c:extLst>
        </c:ser>
        <c:ser>
          <c:idx val="2"/>
          <c:order val="1"/>
          <c:tx>
            <c:strRef>
              <c:f>[4]Ark1!$A$60</c:f>
              <c:strCache>
                <c:ptCount val="1"/>
                <c:pt idx="0">
                  <c:v>Biogas</c:v>
                </c:pt>
              </c:strCache>
            </c:strRef>
          </c:tx>
          <c:cat>
            <c:numRef>
              <c:f>[4]Ark1!$B$58:$AF$58</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cat>
          <c:val>
            <c:numRef>
              <c:f>[4]Ark1!$B$60:$AF$60</c:f>
              <c:numCache>
                <c:formatCode>General</c:formatCode>
                <c:ptCount val="31"/>
                <c:pt idx="0">
                  <c:v>3.9</c:v>
                </c:pt>
                <c:pt idx="1">
                  <c:v>3.9</c:v>
                </c:pt>
                <c:pt idx="2">
                  <c:v>3.8</c:v>
                </c:pt>
                <c:pt idx="3">
                  <c:v>4</c:v>
                </c:pt>
                <c:pt idx="4">
                  <c:v>4.2</c:v>
                </c:pt>
                <c:pt idx="5">
                  <c:v>5.2999999999999554</c:v>
                </c:pt>
                <c:pt idx="6">
                  <c:v>6.9000000000000909</c:v>
                </c:pt>
                <c:pt idx="7">
                  <c:v>8.2999999999999545</c:v>
                </c:pt>
                <c:pt idx="8">
                  <c:v>9.7999999999999545</c:v>
                </c:pt>
                <c:pt idx="9">
                  <c:v>11.200000000000049</c:v>
                </c:pt>
                <c:pt idx="10">
                  <c:v>12.599999999999957</c:v>
                </c:pt>
                <c:pt idx="11">
                  <c:v>14.299999999999956</c:v>
                </c:pt>
                <c:pt idx="12">
                  <c:v>16</c:v>
                </c:pt>
                <c:pt idx="13">
                  <c:v>17.700000000000049</c:v>
                </c:pt>
                <c:pt idx="14">
                  <c:v>19.299999999999926</c:v>
                </c:pt>
                <c:pt idx="15">
                  <c:v>20</c:v>
                </c:pt>
                <c:pt idx="16">
                  <c:v>20.400000000000087</c:v>
                </c:pt>
                <c:pt idx="17">
                  <c:v>20.799999999999926</c:v>
                </c:pt>
                <c:pt idx="18">
                  <c:v>21.299999999999926</c:v>
                </c:pt>
                <c:pt idx="19">
                  <c:v>21.599999999999909</c:v>
                </c:pt>
                <c:pt idx="20">
                  <c:v>22</c:v>
                </c:pt>
                <c:pt idx="21">
                  <c:v>22</c:v>
                </c:pt>
                <c:pt idx="22">
                  <c:v>22</c:v>
                </c:pt>
                <c:pt idx="23">
                  <c:v>22</c:v>
                </c:pt>
                <c:pt idx="24">
                  <c:v>22</c:v>
                </c:pt>
                <c:pt idx="25">
                  <c:v>22</c:v>
                </c:pt>
                <c:pt idx="26">
                  <c:v>22</c:v>
                </c:pt>
                <c:pt idx="27">
                  <c:v>22</c:v>
                </c:pt>
                <c:pt idx="28">
                  <c:v>22</c:v>
                </c:pt>
                <c:pt idx="29">
                  <c:v>22</c:v>
                </c:pt>
                <c:pt idx="30">
                  <c:v>22</c:v>
                </c:pt>
              </c:numCache>
            </c:numRef>
          </c:val>
          <c:extLst>
            <c:ext xmlns:c16="http://schemas.microsoft.com/office/drawing/2014/chart" uri="{C3380CC4-5D6E-409C-BE32-E72D297353CC}">
              <c16:uniqueId val="{00000001-7F7E-42B0-8958-630827BF2C7E}"/>
            </c:ext>
          </c:extLst>
        </c:ser>
        <c:ser>
          <c:idx val="3"/>
          <c:order val="2"/>
          <c:tx>
            <c:strRef>
              <c:f>[4]Ark1!$A$61</c:f>
              <c:strCache>
                <c:ptCount val="1"/>
                <c:pt idx="0">
                  <c:v>Geotermi</c:v>
                </c:pt>
              </c:strCache>
            </c:strRef>
          </c:tx>
          <c:cat>
            <c:numRef>
              <c:f>[4]Ark1!$B$58:$AF$58</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cat>
          <c:val>
            <c:numRef>
              <c:f>[4]Ark1!$B$61:$AF$61</c:f>
              <c:numCache>
                <c:formatCode>General</c:formatCode>
                <c:ptCount val="31"/>
                <c:pt idx="0">
                  <c:v>0.60000000000000064</c:v>
                </c:pt>
                <c:pt idx="1">
                  <c:v>0.60000000000000064</c:v>
                </c:pt>
                <c:pt idx="2">
                  <c:v>0.60000000000000064</c:v>
                </c:pt>
                <c:pt idx="3">
                  <c:v>0.8</c:v>
                </c:pt>
                <c:pt idx="4">
                  <c:v>0.9</c:v>
                </c:pt>
                <c:pt idx="5">
                  <c:v>1</c:v>
                </c:pt>
                <c:pt idx="6">
                  <c:v>5.5</c:v>
                </c:pt>
                <c:pt idx="7">
                  <c:v>7.1</c:v>
                </c:pt>
                <c:pt idx="8">
                  <c:v>8.7000000000000011</c:v>
                </c:pt>
                <c:pt idx="9">
                  <c:v>10.3</c:v>
                </c:pt>
                <c:pt idx="10">
                  <c:v>11.9</c:v>
                </c:pt>
                <c:pt idx="11">
                  <c:v>13.4</c:v>
                </c:pt>
                <c:pt idx="12">
                  <c:v>14.8</c:v>
                </c:pt>
                <c:pt idx="13">
                  <c:v>16.2</c:v>
                </c:pt>
                <c:pt idx="14">
                  <c:v>17.600000000000001</c:v>
                </c:pt>
                <c:pt idx="15">
                  <c:v>18.899999999999999</c:v>
                </c:pt>
                <c:pt idx="16">
                  <c:v>20.399999999999999</c:v>
                </c:pt>
                <c:pt idx="17">
                  <c:v>21.9</c:v>
                </c:pt>
                <c:pt idx="18">
                  <c:v>23.3</c:v>
                </c:pt>
                <c:pt idx="19">
                  <c:v>24.6</c:v>
                </c:pt>
                <c:pt idx="20">
                  <c:v>25.9</c:v>
                </c:pt>
                <c:pt idx="21">
                  <c:v>25.8</c:v>
                </c:pt>
                <c:pt idx="22">
                  <c:v>25.7</c:v>
                </c:pt>
                <c:pt idx="23">
                  <c:v>25.5</c:v>
                </c:pt>
                <c:pt idx="24">
                  <c:v>25.4</c:v>
                </c:pt>
                <c:pt idx="25">
                  <c:v>25.3</c:v>
                </c:pt>
                <c:pt idx="26">
                  <c:v>25.2</c:v>
                </c:pt>
                <c:pt idx="27">
                  <c:v>25</c:v>
                </c:pt>
                <c:pt idx="28">
                  <c:v>24.9</c:v>
                </c:pt>
                <c:pt idx="29">
                  <c:v>24.8</c:v>
                </c:pt>
                <c:pt idx="30">
                  <c:v>24.7</c:v>
                </c:pt>
              </c:numCache>
            </c:numRef>
          </c:val>
          <c:extLst>
            <c:ext xmlns:c16="http://schemas.microsoft.com/office/drawing/2014/chart" uri="{C3380CC4-5D6E-409C-BE32-E72D297353CC}">
              <c16:uniqueId val="{00000002-7F7E-42B0-8958-630827BF2C7E}"/>
            </c:ext>
          </c:extLst>
        </c:ser>
        <c:ser>
          <c:idx val="4"/>
          <c:order val="3"/>
          <c:tx>
            <c:strRef>
              <c:f>[4]Ark1!$A$62</c:f>
              <c:strCache>
                <c:ptCount val="1"/>
                <c:pt idx="0">
                  <c:v>Vindkraft</c:v>
                </c:pt>
              </c:strCache>
            </c:strRef>
          </c:tx>
          <c:cat>
            <c:numRef>
              <c:f>[4]Ark1!$B$58:$AF$58</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cat>
          <c:val>
            <c:numRef>
              <c:f>[4]Ark1!$B$62:$AF$62</c:f>
              <c:numCache>
                <c:formatCode>General</c:formatCode>
                <c:ptCount val="31"/>
                <c:pt idx="0">
                  <c:v>28.8</c:v>
                </c:pt>
                <c:pt idx="1">
                  <c:v>33.4</c:v>
                </c:pt>
                <c:pt idx="2">
                  <c:v>38.200000000000003</c:v>
                </c:pt>
                <c:pt idx="3">
                  <c:v>41.4</c:v>
                </c:pt>
                <c:pt idx="4">
                  <c:v>44.7</c:v>
                </c:pt>
                <c:pt idx="5">
                  <c:v>44.2</c:v>
                </c:pt>
                <c:pt idx="6">
                  <c:v>50.2</c:v>
                </c:pt>
                <c:pt idx="7">
                  <c:v>55.8</c:v>
                </c:pt>
                <c:pt idx="8">
                  <c:v>60.8</c:v>
                </c:pt>
                <c:pt idx="9">
                  <c:v>65.3</c:v>
                </c:pt>
                <c:pt idx="10">
                  <c:v>70</c:v>
                </c:pt>
                <c:pt idx="11">
                  <c:v>77.5</c:v>
                </c:pt>
                <c:pt idx="12">
                  <c:v>84.2</c:v>
                </c:pt>
                <c:pt idx="13">
                  <c:v>90.7</c:v>
                </c:pt>
                <c:pt idx="14">
                  <c:v>97</c:v>
                </c:pt>
                <c:pt idx="15">
                  <c:v>103</c:v>
                </c:pt>
                <c:pt idx="16">
                  <c:v>113.3</c:v>
                </c:pt>
                <c:pt idx="17">
                  <c:v>123.2</c:v>
                </c:pt>
                <c:pt idx="18">
                  <c:v>132.69999999999999</c:v>
                </c:pt>
                <c:pt idx="19">
                  <c:v>141.69999999999999</c:v>
                </c:pt>
                <c:pt idx="20">
                  <c:v>150.1</c:v>
                </c:pt>
                <c:pt idx="21">
                  <c:v>150.9</c:v>
                </c:pt>
                <c:pt idx="22">
                  <c:v>152.80000000000001</c:v>
                </c:pt>
                <c:pt idx="23">
                  <c:v>154.30000000000001</c:v>
                </c:pt>
                <c:pt idx="24">
                  <c:v>155.4</c:v>
                </c:pt>
                <c:pt idx="25">
                  <c:v>156.19999999999999</c:v>
                </c:pt>
                <c:pt idx="26">
                  <c:v>155.1</c:v>
                </c:pt>
                <c:pt idx="27">
                  <c:v>155.6</c:v>
                </c:pt>
                <c:pt idx="28">
                  <c:v>156</c:v>
                </c:pt>
                <c:pt idx="29">
                  <c:v>156.4</c:v>
                </c:pt>
                <c:pt idx="30">
                  <c:v>156.69999999999999</c:v>
                </c:pt>
              </c:numCache>
            </c:numRef>
          </c:val>
          <c:extLst>
            <c:ext xmlns:c16="http://schemas.microsoft.com/office/drawing/2014/chart" uri="{C3380CC4-5D6E-409C-BE32-E72D297353CC}">
              <c16:uniqueId val="{00000003-7F7E-42B0-8958-630827BF2C7E}"/>
            </c:ext>
          </c:extLst>
        </c:ser>
        <c:ser>
          <c:idx val="5"/>
          <c:order val="4"/>
          <c:tx>
            <c:strRef>
              <c:f>[4]Ark1!$A$63</c:f>
              <c:strCache>
                <c:ptCount val="1"/>
                <c:pt idx="0">
                  <c:v>Solenergi</c:v>
                </c:pt>
              </c:strCache>
            </c:strRef>
          </c:tx>
          <c:cat>
            <c:numRef>
              <c:f>[4]Ark1!$B$58:$AF$58</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cat>
          <c:val>
            <c:numRef>
              <c:f>[4]Ark1!$B$63:$AF$63</c:f>
              <c:numCache>
                <c:formatCode>General</c:formatCode>
                <c:ptCount val="31"/>
                <c:pt idx="0">
                  <c:v>0.4</c:v>
                </c:pt>
                <c:pt idx="1">
                  <c:v>0.60000000000000064</c:v>
                </c:pt>
                <c:pt idx="2">
                  <c:v>0.9</c:v>
                </c:pt>
                <c:pt idx="3">
                  <c:v>2.2999999999999998</c:v>
                </c:pt>
                <c:pt idx="4">
                  <c:v>3.6</c:v>
                </c:pt>
                <c:pt idx="5">
                  <c:v>4.8</c:v>
                </c:pt>
                <c:pt idx="6">
                  <c:v>9.3000000000000007</c:v>
                </c:pt>
                <c:pt idx="7">
                  <c:v>12.2</c:v>
                </c:pt>
                <c:pt idx="8">
                  <c:v>15.1</c:v>
                </c:pt>
                <c:pt idx="9">
                  <c:v>18</c:v>
                </c:pt>
                <c:pt idx="10">
                  <c:v>20.9</c:v>
                </c:pt>
                <c:pt idx="11">
                  <c:v>23.7</c:v>
                </c:pt>
                <c:pt idx="12">
                  <c:v>26.4</c:v>
                </c:pt>
                <c:pt idx="13">
                  <c:v>29.2</c:v>
                </c:pt>
                <c:pt idx="14">
                  <c:v>31.8</c:v>
                </c:pt>
                <c:pt idx="15">
                  <c:v>34.4</c:v>
                </c:pt>
                <c:pt idx="16">
                  <c:v>37.5</c:v>
                </c:pt>
                <c:pt idx="17">
                  <c:v>40.6</c:v>
                </c:pt>
                <c:pt idx="18">
                  <c:v>43.6</c:v>
                </c:pt>
                <c:pt idx="19">
                  <c:v>46.5</c:v>
                </c:pt>
                <c:pt idx="20">
                  <c:v>49.3</c:v>
                </c:pt>
                <c:pt idx="21">
                  <c:v>49.2</c:v>
                </c:pt>
                <c:pt idx="22">
                  <c:v>49.1</c:v>
                </c:pt>
                <c:pt idx="23">
                  <c:v>49</c:v>
                </c:pt>
                <c:pt idx="24">
                  <c:v>48.8</c:v>
                </c:pt>
                <c:pt idx="25">
                  <c:v>48.7</c:v>
                </c:pt>
                <c:pt idx="26">
                  <c:v>48.4</c:v>
                </c:pt>
                <c:pt idx="27">
                  <c:v>48.3</c:v>
                </c:pt>
                <c:pt idx="28">
                  <c:v>48.1</c:v>
                </c:pt>
                <c:pt idx="29">
                  <c:v>47.9</c:v>
                </c:pt>
                <c:pt idx="30">
                  <c:v>47.8</c:v>
                </c:pt>
              </c:numCache>
            </c:numRef>
          </c:val>
          <c:extLst>
            <c:ext xmlns:c16="http://schemas.microsoft.com/office/drawing/2014/chart" uri="{C3380CC4-5D6E-409C-BE32-E72D297353CC}">
              <c16:uniqueId val="{00000004-7F7E-42B0-8958-630827BF2C7E}"/>
            </c:ext>
          </c:extLst>
        </c:ser>
        <c:ser>
          <c:idx val="6"/>
          <c:order val="5"/>
          <c:tx>
            <c:strRef>
              <c:f>[4]Ark1!$A$64</c:f>
              <c:strCache>
                <c:ptCount val="1"/>
                <c:pt idx="0">
                  <c:v>Omgivelsesvarme</c:v>
                </c:pt>
              </c:strCache>
            </c:strRef>
          </c:tx>
          <c:cat>
            <c:numRef>
              <c:f>[4]Ark1!$B$58:$AF$58</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cat>
          <c:val>
            <c:numRef>
              <c:f>[4]Ark1!$B$64:$AF$64</c:f>
              <c:numCache>
                <c:formatCode>General</c:formatCode>
                <c:ptCount val="31"/>
                <c:pt idx="0">
                  <c:v>12.6</c:v>
                </c:pt>
                <c:pt idx="1">
                  <c:v>12.4</c:v>
                </c:pt>
                <c:pt idx="2">
                  <c:v>13.2</c:v>
                </c:pt>
                <c:pt idx="3">
                  <c:v>15</c:v>
                </c:pt>
                <c:pt idx="4">
                  <c:v>16.8</c:v>
                </c:pt>
                <c:pt idx="5">
                  <c:v>19.3</c:v>
                </c:pt>
                <c:pt idx="6">
                  <c:v>25</c:v>
                </c:pt>
                <c:pt idx="7">
                  <c:v>30</c:v>
                </c:pt>
                <c:pt idx="8">
                  <c:v>34.800000000000004</c:v>
                </c:pt>
                <c:pt idx="9">
                  <c:v>39.6</c:v>
                </c:pt>
                <c:pt idx="10">
                  <c:v>44.4</c:v>
                </c:pt>
                <c:pt idx="11">
                  <c:v>47.9</c:v>
                </c:pt>
                <c:pt idx="12">
                  <c:v>51.3</c:v>
                </c:pt>
                <c:pt idx="13">
                  <c:v>54.6</c:v>
                </c:pt>
                <c:pt idx="14">
                  <c:v>57.6</c:v>
                </c:pt>
                <c:pt idx="15">
                  <c:v>60.5</c:v>
                </c:pt>
                <c:pt idx="16">
                  <c:v>63.7</c:v>
                </c:pt>
                <c:pt idx="17">
                  <c:v>66.7</c:v>
                </c:pt>
                <c:pt idx="18">
                  <c:v>69.599999999999994</c:v>
                </c:pt>
                <c:pt idx="19">
                  <c:v>72.3</c:v>
                </c:pt>
                <c:pt idx="20">
                  <c:v>74.8</c:v>
                </c:pt>
                <c:pt idx="21">
                  <c:v>74.599999999999994</c:v>
                </c:pt>
                <c:pt idx="22">
                  <c:v>74.400000000000006</c:v>
                </c:pt>
                <c:pt idx="23">
                  <c:v>74.2</c:v>
                </c:pt>
                <c:pt idx="24">
                  <c:v>73.900000000000006</c:v>
                </c:pt>
                <c:pt idx="25">
                  <c:v>73.7</c:v>
                </c:pt>
                <c:pt idx="26">
                  <c:v>73.5</c:v>
                </c:pt>
                <c:pt idx="27">
                  <c:v>73.3</c:v>
                </c:pt>
                <c:pt idx="28">
                  <c:v>73.099999999999994</c:v>
                </c:pt>
                <c:pt idx="29">
                  <c:v>72.900000000000006</c:v>
                </c:pt>
                <c:pt idx="30">
                  <c:v>72.7</c:v>
                </c:pt>
              </c:numCache>
            </c:numRef>
          </c:val>
          <c:extLst>
            <c:ext xmlns:c16="http://schemas.microsoft.com/office/drawing/2014/chart" uri="{C3380CC4-5D6E-409C-BE32-E72D297353CC}">
              <c16:uniqueId val="{00000005-7F7E-42B0-8958-630827BF2C7E}"/>
            </c:ext>
          </c:extLst>
        </c:ser>
        <c:ser>
          <c:idx val="7"/>
          <c:order val="6"/>
          <c:tx>
            <c:strRef>
              <c:f>[4]Ark1!$A$65</c:f>
              <c:strCache>
                <c:ptCount val="1"/>
                <c:pt idx="0">
                  <c:v>Ikke VE</c:v>
                </c:pt>
              </c:strCache>
            </c:strRef>
          </c:tx>
          <c:spPr>
            <a:noFill/>
            <a:ln>
              <a:solidFill>
                <a:schemeClr val="tx1"/>
              </a:solidFill>
            </a:ln>
          </c:spPr>
          <c:cat>
            <c:numRef>
              <c:f>[4]Ark1!$B$58:$AF$58</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cat>
          <c:val>
            <c:numRef>
              <c:f>[4]Ark1!$B$65:$AF$65</c:f>
              <c:numCache>
                <c:formatCode>General</c:formatCode>
                <c:ptCount val="31"/>
                <c:pt idx="0">
                  <c:v>615.22242999999946</c:v>
                </c:pt>
                <c:pt idx="1">
                  <c:v>584.72243000000003</c:v>
                </c:pt>
                <c:pt idx="2">
                  <c:v>541.82242999999687</c:v>
                </c:pt>
                <c:pt idx="3">
                  <c:v>525.12242999999796</c:v>
                </c:pt>
                <c:pt idx="4">
                  <c:v>508.12243000000001</c:v>
                </c:pt>
                <c:pt idx="5">
                  <c:v>490.52242999999964</c:v>
                </c:pt>
                <c:pt idx="6">
                  <c:v>448.82243000000011</c:v>
                </c:pt>
                <c:pt idx="7">
                  <c:v>402.52242999999999</c:v>
                </c:pt>
                <c:pt idx="8">
                  <c:v>356.72242999999969</c:v>
                </c:pt>
                <c:pt idx="9">
                  <c:v>311.62242999999989</c:v>
                </c:pt>
                <c:pt idx="10">
                  <c:v>267.22242999999969</c:v>
                </c:pt>
                <c:pt idx="11">
                  <c:v>237.12243000000092</c:v>
                </c:pt>
                <c:pt idx="12">
                  <c:v>209.32243000000119</c:v>
                </c:pt>
                <c:pt idx="13">
                  <c:v>182.32243000000119</c:v>
                </c:pt>
                <c:pt idx="14">
                  <c:v>156.22243000000066</c:v>
                </c:pt>
                <c:pt idx="15">
                  <c:v>130.82243000000119</c:v>
                </c:pt>
                <c:pt idx="16">
                  <c:v>101.82242999999998</c:v>
                </c:pt>
                <c:pt idx="17">
                  <c:v>73.922429999999991</c:v>
                </c:pt>
                <c:pt idx="18">
                  <c:v>47.322429999999962</c:v>
                </c:pt>
                <c:pt idx="19">
                  <c:v>22.400000000000027</c:v>
                </c:pt>
                <c:pt idx="20">
                  <c:v>9.999999999996638E-2</c:v>
                </c:pt>
                <c:pt idx="21">
                  <c:v>0.100000000000023</c:v>
                </c:pt>
                <c:pt idx="22">
                  <c:v>0.100000000000023</c:v>
                </c:pt>
                <c:pt idx="23">
                  <c:v>9.999999999996638E-2</c:v>
                </c:pt>
                <c:pt idx="24">
                  <c:v>9.999999999996638E-2</c:v>
                </c:pt>
                <c:pt idx="25">
                  <c:v>0.100000000000023</c:v>
                </c:pt>
                <c:pt idx="26">
                  <c:v>9.999999999996638E-2</c:v>
                </c:pt>
                <c:pt idx="27">
                  <c:v>9.999999999996638E-2</c:v>
                </c:pt>
                <c:pt idx="28">
                  <c:v>0.100000000000023</c:v>
                </c:pt>
                <c:pt idx="29">
                  <c:v>0.100000000000023</c:v>
                </c:pt>
                <c:pt idx="30">
                  <c:v>0.100000000000023</c:v>
                </c:pt>
              </c:numCache>
            </c:numRef>
          </c:val>
          <c:extLst>
            <c:ext xmlns:c16="http://schemas.microsoft.com/office/drawing/2014/chart" uri="{C3380CC4-5D6E-409C-BE32-E72D297353CC}">
              <c16:uniqueId val="{00000006-7F7E-42B0-8958-630827BF2C7E}"/>
            </c:ext>
          </c:extLst>
        </c:ser>
        <c:dLbls>
          <c:showLegendKey val="0"/>
          <c:showVal val="0"/>
          <c:showCatName val="0"/>
          <c:showSerName val="0"/>
          <c:showPercent val="0"/>
          <c:showBubbleSize val="0"/>
        </c:dLbls>
        <c:axId val="511782352"/>
        <c:axId val="511787840"/>
      </c:areaChart>
      <c:catAx>
        <c:axId val="511782352"/>
        <c:scaling>
          <c:orientation val="minMax"/>
        </c:scaling>
        <c:delete val="0"/>
        <c:axPos val="b"/>
        <c:numFmt formatCode="General" sourceLinked="1"/>
        <c:majorTickMark val="out"/>
        <c:minorTickMark val="none"/>
        <c:tickLblPos val="nextTo"/>
        <c:txPr>
          <a:bodyPr/>
          <a:lstStyle/>
          <a:p>
            <a:pPr>
              <a:defRPr sz="1200">
                <a:latin typeface="Corbel"/>
                <a:cs typeface="Corbel"/>
              </a:defRPr>
            </a:pPr>
            <a:endParaRPr lang="da-DK"/>
          </a:p>
        </c:txPr>
        <c:crossAx val="511787840"/>
        <c:crosses val="autoZero"/>
        <c:auto val="1"/>
        <c:lblAlgn val="ctr"/>
        <c:lblOffset val="100"/>
        <c:noMultiLvlLbl val="0"/>
      </c:catAx>
      <c:valAx>
        <c:axId val="511787840"/>
        <c:scaling>
          <c:orientation val="minMax"/>
        </c:scaling>
        <c:delete val="0"/>
        <c:axPos val="l"/>
        <c:majorGridlines/>
        <c:numFmt formatCode="General" sourceLinked="1"/>
        <c:majorTickMark val="out"/>
        <c:minorTickMark val="none"/>
        <c:tickLblPos val="nextTo"/>
        <c:txPr>
          <a:bodyPr/>
          <a:lstStyle/>
          <a:p>
            <a:pPr>
              <a:defRPr sz="1200">
                <a:latin typeface="Corbel"/>
                <a:cs typeface="Corbel"/>
              </a:defRPr>
            </a:pPr>
            <a:endParaRPr lang="da-DK"/>
          </a:p>
        </c:txPr>
        <c:crossAx val="511782352"/>
        <c:crosses val="autoZero"/>
        <c:crossBetween val="midCat"/>
      </c:valAx>
    </c:plotArea>
    <c:legend>
      <c:legendPos val="r"/>
      <c:layout>
        <c:manualLayout>
          <c:xMode val="edge"/>
          <c:yMode val="edge"/>
          <c:x val="0.75297353455818661"/>
          <c:y val="0.22087853601633101"/>
          <c:w val="0.24702646544182108"/>
          <c:h val="0.58602034120734448"/>
        </c:manualLayout>
      </c:layout>
      <c:overlay val="0"/>
      <c:txPr>
        <a:bodyPr/>
        <a:lstStyle/>
        <a:p>
          <a:pPr>
            <a:defRPr sz="1200">
              <a:latin typeface="Corbel"/>
              <a:cs typeface="Corbel"/>
            </a:defRPr>
          </a:pPr>
          <a:endParaRPr lang="da-DK"/>
        </a:p>
      </c:txPr>
    </c:legend>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29A37-6D4D-4A91-8B00-B20C673727F2}" type="datetimeFigureOut">
              <a:rPr lang="en-DK" smtClean="0"/>
              <a:t>04/19/2022</a:t>
            </a:fld>
            <a:endParaRPr lang="en-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7E11D5-D447-4870-9C9A-DFD20935A56E}" type="slidenum">
              <a:rPr lang="en-DK" smtClean="0"/>
              <a:t>‹nr.›</a:t>
            </a:fld>
            <a:endParaRPr lang="en-DK"/>
          </a:p>
        </p:txBody>
      </p:sp>
    </p:spTree>
    <p:extLst>
      <p:ext uri="{BB962C8B-B14F-4D97-AF65-F5344CB8AC3E}">
        <p14:creationId xmlns:p14="http://schemas.microsoft.com/office/powerpoint/2010/main" val="88489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20">
            <a:extLst>
              <a:ext uri="{FF2B5EF4-FFF2-40B4-BE49-F238E27FC236}">
                <a16:creationId xmlns:a16="http://schemas.microsoft.com/office/drawing/2014/main" id="{7E811410-7CFF-476B-9552-9B287ABA8FDE}"/>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162551EA-524A-456C-B14E-CB190E3D81AC}" type="slidenum">
              <a:rPr lang="en-GB" altLang="en-US" sz="1400">
                <a:latin typeface="Calibri" panose="020F0502020204030204" pitchFamily="34" charset="0"/>
              </a:rPr>
              <a:pPr>
                <a:spcBef>
                  <a:spcPct val="0"/>
                </a:spcBef>
                <a:buClrTx/>
                <a:buFontTx/>
                <a:buNone/>
              </a:pPr>
              <a:t>3</a:t>
            </a:fld>
            <a:endParaRPr lang="en-GB" altLang="en-US" sz="1400">
              <a:latin typeface="Calibri" panose="020F0502020204030204" pitchFamily="34" charset="0"/>
            </a:endParaRPr>
          </a:p>
        </p:txBody>
      </p:sp>
      <p:sp>
        <p:nvSpPr>
          <p:cNvPr id="18435" name="Freeform 1">
            <a:extLst>
              <a:ext uri="{FF2B5EF4-FFF2-40B4-BE49-F238E27FC236}">
                <a16:creationId xmlns:a16="http://schemas.microsoft.com/office/drawing/2014/main" id="{CAC994D7-99E8-4CEB-9E4C-32FC761928B8}"/>
              </a:ext>
            </a:extLst>
          </p:cNvPr>
          <p:cNvSpPr>
            <a:spLocks noChangeArrowheads="1"/>
          </p:cNvSpPr>
          <p:nvPr/>
        </p:nvSpPr>
        <p:spPr bwMode="auto">
          <a:xfrm>
            <a:off x="1693863" y="6529388"/>
            <a:ext cx="8918575" cy="26933525"/>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lim="800000"/>
            <a:headEnd/>
            <a:tailEnd/>
          </a:ln>
        </p:spPr>
        <p:txBody>
          <a:bodyPr wrap="none" lIns="86835" tIns="43418" rIns="86835" bIns="43418" anchor="ctr"/>
          <a:lstStyle/>
          <a:p>
            <a:endParaRPr lang="en-DK"/>
          </a:p>
        </p:txBody>
      </p:sp>
      <p:sp>
        <p:nvSpPr>
          <p:cNvPr id="18436" name="Rectangle 2">
            <a:extLst>
              <a:ext uri="{FF2B5EF4-FFF2-40B4-BE49-F238E27FC236}">
                <a16:creationId xmlns:a16="http://schemas.microsoft.com/office/drawing/2014/main" id="{8A837C9D-A8F1-48DA-A912-9DEB089202A3}"/>
              </a:ext>
            </a:extLst>
          </p:cNvPr>
          <p:cNvSpPr>
            <a:spLocks noGrp="1" noChangeArrowheads="1"/>
          </p:cNvSpPr>
          <p:nvPr>
            <p:ph type="body"/>
          </p:nvPr>
        </p:nvSpPr>
        <p:spPr>
          <a:xfrm>
            <a:off x="-11204575" y="10234613"/>
            <a:ext cx="18307050" cy="14471650"/>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pPr>
              <a:spcBef>
                <a:spcPts val="438"/>
              </a:spcBef>
              <a:tabLst>
                <a:tab pos="0" algn="l"/>
                <a:tab pos="423863" algn="l"/>
                <a:tab pos="850900" algn="l"/>
                <a:tab pos="1276350" algn="l"/>
                <a:tab pos="1703388" algn="l"/>
                <a:tab pos="2130425" algn="l"/>
                <a:tab pos="2555875" algn="l"/>
                <a:tab pos="2982913" algn="l"/>
                <a:tab pos="3408363" algn="l"/>
                <a:tab pos="3836988" algn="l"/>
                <a:tab pos="4264025" algn="l"/>
                <a:tab pos="4689475" algn="l"/>
                <a:tab pos="5116513" algn="l"/>
                <a:tab pos="5543550" algn="l"/>
                <a:tab pos="5969000" algn="l"/>
                <a:tab pos="6396038" algn="l"/>
                <a:tab pos="6823075" algn="l"/>
                <a:tab pos="7248525" algn="l"/>
                <a:tab pos="7677150" algn="l"/>
                <a:tab pos="8104188" algn="l"/>
                <a:tab pos="8529638" algn="l"/>
                <a:tab pos="8936038" algn="l"/>
                <a:tab pos="9621838" algn="l"/>
                <a:tab pos="10309225" algn="l"/>
                <a:tab pos="10998200" algn="l"/>
                <a:tab pos="11685588" algn="l"/>
                <a:tab pos="12371388" algn="l"/>
                <a:tab pos="13058775" algn="l"/>
                <a:tab pos="13747750" algn="l"/>
                <a:tab pos="14435138" algn="l"/>
                <a:tab pos="15122525" algn="l"/>
                <a:tab pos="15808325" algn="l"/>
              </a:tabLst>
            </a:pPr>
            <a:endParaRPr lang="en-US" altLang="en-US">
              <a:ea typeface="Arial Unicode MS" pitchFamily="34" charset="-128"/>
            </a:endParaRPr>
          </a:p>
        </p:txBody>
      </p:sp>
      <p:sp>
        <p:nvSpPr>
          <p:cNvPr id="18437" name="Pladsholder til dato 4">
            <a:extLst>
              <a:ext uri="{FF2B5EF4-FFF2-40B4-BE49-F238E27FC236}">
                <a16:creationId xmlns:a16="http://schemas.microsoft.com/office/drawing/2014/main" id="{AE7AE6D1-E5B0-4723-842D-43BB22C5E6C6}"/>
              </a:ext>
            </a:extLst>
          </p:cNvPr>
          <p:cNvSpPr>
            <a:spLocks noGrp="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r>
              <a:rPr lang="en-US" altLang="en-US" sz="1400"/>
              <a:t>Title: Who is Getting Ready for Zero</a:t>
            </a:r>
          </a:p>
        </p:txBody>
      </p:sp>
      <p:sp>
        <p:nvSpPr>
          <p:cNvPr id="18438" name="Pladsholder til sidehoved 5">
            <a:extLst>
              <a:ext uri="{FF2B5EF4-FFF2-40B4-BE49-F238E27FC236}">
                <a16:creationId xmlns:a16="http://schemas.microsoft.com/office/drawing/2014/main" id="{4E2F7CA8-36D8-4F2C-AF54-563E0747F8B6}"/>
              </a:ext>
            </a:extLst>
          </p:cNvPr>
          <p:cNvSpPr>
            <a:spLocks noGrp="1"/>
          </p:cNvSpPr>
          <p:nvPr>
            <p:ph type="hdr"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r>
              <a:rPr lang="en-GB" altLang="en-US" sz="1400"/>
              <a:t>UNFCCC SB42 Side Event on June 4, 2015, Bonn, Germany </a:t>
            </a:r>
            <a:endParaRPr lang="en-US" altLang="en-US"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23">
            <a:extLst>
              <a:ext uri="{FF2B5EF4-FFF2-40B4-BE49-F238E27FC236}">
                <a16:creationId xmlns:a16="http://schemas.microsoft.com/office/drawing/2014/main" id="{3180647A-3644-451A-91EE-B8153FA78DE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01747201-CBAD-4DBE-9B56-3ED3E33CCD88}" type="slidenum">
              <a:rPr lang="en-GB" altLang="en-US" sz="1400"/>
              <a:pPr>
                <a:spcBef>
                  <a:spcPct val="0"/>
                </a:spcBef>
                <a:buClrTx/>
                <a:buFontTx/>
                <a:buNone/>
              </a:pPr>
              <a:t>8</a:t>
            </a:fld>
            <a:endParaRPr lang="en-GB" altLang="en-US" sz="1400"/>
          </a:p>
        </p:txBody>
      </p:sp>
      <p:sp>
        <p:nvSpPr>
          <p:cNvPr id="22531" name="Rectangle 1">
            <a:extLst>
              <a:ext uri="{FF2B5EF4-FFF2-40B4-BE49-F238E27FC236}">
                <a16:creationId xmlns:a16="http://schemas.microsoft.com/office/drawing/2014/main" id="{8565316B-704C-4160-848E-009F5C721914}"/>
              </a:ext>
            </a:extLst>
          </p:cNvPr>
          <p:cNvSpPr>
            <a:spLocks noGrp="1" noRot="1" noChangeAspect="1" noChangeArrowheads="1" noTextEdit="1"/>
          </p:cNvSpPr>
          <p:nvPr>
            <p:ph type="sldImg"/>
          </p:nvPr>
        </p:nvSpPr>
        <p:spPr>
          <a:xfrm>
            <a:off x="217488" y="812800"/>
            <a:ext cx="7121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a:extLst>
              <a:ext uri="{FF2B5EF4-FFF2-40B4-BE49-F238E27FC236}">
                <a16:creationId xmlns:a16="http://schemas.microsoft.com/office/drawing/2014/main" id="{FF00C52B-970A-4853-B7AB-B957C0A024AA}"/>
              </a:ext>
            </a:extLst>
          </p:cNvPr>
          <p:cNvSpPr>
            <a:spLocks noGrp="1" noChangeArrowheads="1"/>
          </p:cNvSpPr>
          <p:nvPr>
            <p:ph type="body" idx="1"/>
          </p:nvPr>
        </p:nvSpPr>
        <p:spPr>
          <a:xfrm>
            <a:off x="755650" y="5078413"/>
            <a:ext cx="6046788" cy="48101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23">
            <a:extLst>
              <a:ext uri="{FF2B5EF4-FFF2-40B4-BE49-F238E27FC236}">
                <a16:creationId xmlns:a16="http://schemas.microsoft.com/office/drawing/2014/main" id="{5A81F076-F4EB-454C-853A-68D07431D96E}"/>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DCB6007A-EEAB-4C56-88A1-3125DD10A713}" type="slidenum">
              <a:rPr lang="en-GB" altLang="en-US" sz="1400"/>
              <a:pPr>
                <a:spcBef>
                  <a:spcPct val="0"/>
                </a:spcBef>
                <a:buClrTx/>
                <a:buFontTx/>
                <a:buNone/>
              </a:pPr>
              <a:t>17</a:t>
            </a:fld>
            <a:endParaRPr lang="en-GB" altLang="en-US" sz="1400"/>
          </a:p>
        </p:txBody>
      </p:sp>
      <p:sp>
        <p:nvSpPr>
          <p:cNvPr id="24579" name="Rectangle 1">
            <a:extLst>
              <a:ext uri="{FF2B5EF4-FFF2-40B4-BE49-F238E27FC236}">
                <a16:creationId xmlns:a16="http://schemas.microsoft.com/office/drawing/2014/main" id="{5B717EB0-4FDB-47BA-A5E2-ABFFCF5BE831}"/>
              </a:ext>
            </a:extLst>
          </p:cNvPr>
          <p:cNvSpPr>
            <a:spLocks noGrp="1" noRot="1" noChangeAspect="1" noChangeArrowheads="1" noTextEdit="1"/>
          </p:cNvSpPr>
          <p:nvPr>
            <p:ph type="sldImg"/>
          </p:nvPr>
        </p:nvSpPr>
        <p:spPr>
          <a:xfrm>
            <a:off x="-6932613" y="0"/>
            <a:ext cx="61552138" cy="461613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E478D84A-8DC0-4D5B-9DFF-AF042ED66DC4}"/>
              </a:ext>
            </a:extLst>
          </p:cNvPr>
          <p:cNvSpPr>
            <a:spLocks noGrp="1" noChangeArrowheads="1"/>
          </p:cNvSpPr>
          <p:nvPr>
            <p:ph type="body" idx="1"/>
          </p:nvPr>
        </p:nvSpPr>
        <p:spPr>
          <a:xfrm>
            <a:off x="-11925300" y="10691813"/>
            <a:ext cx="19484975" cy="151193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 pos="12306300" algn="l"/>
                <a:tab pos="13030200" algn="l"/>
                <a:tab pos="13754100" algn="l"/>
                <a:tab pos="14478000" algn="l"/>
                <a:tab pos="15201900" algn="l"/>
                <a:tab pos="15925800" algn="l"/>
                <a:tab pos="16649700" algn="l"/>
              </a:tabLst>
            </a:pPr>
            <a:endParaRPr lang="en-GB" altLang="en-US">
              <a:cs typeface="Arial Unicode M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308D3-08C5-4671-ABE8-7C460C55B1B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en-GB"/>
          </a:p>
        </p:txBody>
      </p:sp>
      <p:sp>
        <p:nvSpPr>
          <p:cNvPr id="3" name="Undertitel 2">
            <a:extLst>
              <a:ext uri="{FF2B5EF4-FFF2-40B4-BE49-F238E27FC236}">
                <a16:creationId xmlns:a16="http://schemas.microsoft.com/office/drawing/2014/main" id="{ED7C7319-7F5C-4CF2-95C6-51C9807CCC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a:p>
        </p:txBody>
      </p:sp>
      <p:sp>
        <p:nvSpPr>
          <p:cNvPr id="4" name="Pladsholder til dato 3">
            <a:extLst>
              <a:ext uri="{FF2B5EF4-FFF2-40B4-BE49-F238E27FC236}">
                <a16:creationId xmlns:a16="http://schemas.microsoft.com/office/drawing/2014/main" id="{D87467C2-E3CB-4BF4-919A-759B666CCFC8}"/>
              </a:ext>
            </a:extLst>
          </p:cNvPr>
          <p:cNvSpPr>
            <a:spLocks noGrp="1"/>
          </p:cNvSpPr>
          <p:nvPr>
            <p:ph type="dt" sz="half" idx="10"/>
          </p:nvPr>
        </p:nvSpPr>
        <p:spPr/>
        <p:txBody>
          <a:bodyPr/>
          <a:lstStyle/>
          <a:p>
            <a:fld id="{C3D26A9F-44DC-423A-8457-BFB770D3FBC9}" type="datetimeFigureOut">
              <a:rPr lang="en-GB" smtClean="0"/>
              <a:t>19/04/2022</a:t>
            </a:fld>
            <a:endParaRPr lang="en-GB"/>
          </a:p>
        </p:txBody>
      </p:sp>
      <p:sp>
        <p:nvSpPr>
          <p:cNvPr id="5" name="Pladsholder til sidefod 4">
            <a:extLst>
              <a:ext uri="{FF2B5EF4-FFF2-40B4-BE49-F238E27FC236}">
                <a16:creationId xmlns:a16="http://schemas.microsoft.com/office/drawing/2014/main" id="{B6B7507E-87C6-4790-A94E-C23CF1F086CF}"/>
              </a:ext>
            </a:extLst>
          </p:cNvPr>
          <p:cNvSpPr>
            <a:spLocks noGrp="1"/>
          </p:cNvSpPr>
          <p:nvPr>
            <p:ph type="ftr" sz="quarter" idx="11"/>
          </p:nvPr>
        </p:nvSpPr>
        <p:spPr/>
        <p:txBody>
          <a:bodyPr/>
          <a:lstStyle/>
          <a:p>
            <a:endParaRPr lang="en-GB"/>
          </a:p>
        </p:txBody>
      </p:sp>
      <p:sp>
        <p:nvSpPr>
          <p:cNvPr id="6" name="Pladsholder til slidenummer 5">
            <a:extLst>
              <a:ext uri="{FF2B5EF4-FFF2-40B4-BE49-F238E27FC236}">
                <a16:creationId xmlns:a16="http://schemas.microsoft.com/office/drawing/2014/main" id="{75BB9A4B-1786-4705-8E22-33ACA7EACF4C}"/>
              </a:ext>
            </a:extLst>
          </p:cNvPr>
          <p:cNvSpPr>
            <a:spLocks noGrp="1"/>
          </p:cNvSpPr>
          <p:nvPr>
            <p:ph type="sldNum" sz="quarter" idx="12"/>
          </p:nvPr>
        </p:nvSpPr>
        <p:spPr/>
        <p:txBody>
          <a:bodyPr/>
          <a:lstStyle/>
          <a:p>
            <a:fld id="{5CB44578-A9F9-4184-9101-06D084D8501F}" type="slidenum">
              <a:rPr lang="en-GB" smtClean="0"/>
              <a:t>‹nr.›</a:t>
            </a:fld>
            <a:endParaRPr lang="en-GB"/>
          </a:p>
        </p:txBody>
      </p:sp>
    </p:spTree>
    <p:extLst>
      <p:ext uri="{BB962C8B-B14F-4D97-AF65-F5344CB8AC3E}">
        <p14:creationId xmlns:p14="http://schemas.microsoft.com/office/powerpoint/2010/main" val="171456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9B3C8D-89D4-4F02-A53B-0FB03DCF45F3}"/>
              </a:ext>
            </a:extLst>
          </p:cNvPr>
          <p:cNvSpPr>
            <a:spLocks noGrp="1"/>
          </p:cNvSpPr>
          <p:nvPr>
            <p:ph type="title"/>
          </p:nvPr>
        </p:nvSpPr>
        <p:spPr/>
        <p:txBody>
          <a:bodyPr/>
          <a:lstStyle/>
          <a:p>
            <a:r>
              <a:rPr lang="da-DK"/>
              <a:t>Klik for at redigere titeltypografien i masteren</a:t>
            </a:r>
            <a:endParaRPr lang="en-GB"/>
          </a:p>
        </p:txBody>
      </p:sp>
      <p:sp>
        <p:nvSpPr>
          <p:cNvPr id="3" name="Pladsholder til lodret titel 2">
            <a:extLst>
              <a:ext uri="{FF2B5EF4-FFF2-40B4-BE49-F238E27FC236}">
                <a16:creationId xmlns:a16="http://schemas.microsoft.com/office/drawing/2014/main" id="{283BE3BA-D118-4A7D-BB72-EB0AF7BDA59C}"/>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4" name="Pladsholder til dato 3">
            <a:extLst>
              <a:ext uri="{FF2B5EF4-FFF2-40B4-BE49-F238E27FC236}">
                <a16:creationId xmlns:a16="http://schemas.microsoft.com/office/drawing/2014/main" id="{64B9D1E2-13C3-4489-A762-0A4363DC37DC}"/>
              </a:ext>
            </a:extLst>
          </p:cNvPr>
          <p:cNvSpPr>
            <a:spLocks noGrp="1"/>
          </p:cNvSpPr>
          <p:nvPr>
            <p:ph type="dt" sz="half" idx="10"/>
          </p:nvPr>
        </p:nvSpPr>
        <p:spPr/>
        <p:txBody>
          <a:bodyPr/>
          <a:lstStyle/>
          <a:p>
            <a:fld id="{C3D26A9F-44DC-423A-8457-BFB770D3FBC9}" type="datetimeFigureOut">
              <a:rPr lang="en-GB" smtClean="0"/>
              <a:t>19/04/2022</a:t>
            </a:fld>
            <a:endParaRPr lang="en-GB"/>
          </a:p>
        </p:txBody>
      </p:sp>
      <p:sp>
        <p:nvSpPr>
          <p:cNvPr id="5" name="Pladsholder til sidefod 4">
            <a:extLst>
              <a:ext uri="{FF2B5EF4-FFF2-40B4-BE49-F238E27FC236}">
                <a16:creationId xmlns:a16="http://schemas.microsoft.com/office/drawing/2014/main" id="{11350B26-6D7D-49EF-9727-3EA27859818C}"/>
              </a:ext>
            </a:extLst>
          </p:cNvPr>
          <p:cNvSpPr>
            <a:spLocks noGrp="1"/>
          </p:cNvSpPr>
          <p:nvPr>
            <p:ph type="ftr" sz="quarter" idx="11"/>
          </p:nvPr>
        </p:nvSpPr>
        <p:spPr/>
        <p:txBody>
          <a:bodyPr/>
          <a:lstStyle/>
          <a:p>
            <a:endParaRPr lang="en-GB"/>
          </a:p>
        </p:txBody>
      </p:sp>
      <p:sp>
        <p:nvSpPr>
          <p:cNvPr id="6" name="Pladsholder til slidenummer 5">
            <a:extLst>
              <a:ext uri="{FF2B5EF4-FFF2-40B4-BE49-F238E27FC236}">
                <a16:creationId xmlns:a16="http://schemas.microsoft.com/office/drawing/2014/main" id="{CECF9855-BF61-4AF6-9C13-67F27C47E805}"/>
              </a:ext>
            </a:extLst>
          </p:cNvPr>
          <p:cNvSpPr>
            <a:spLocks noGrp="1"/>
          </p:cNvSpPr>
          <p:nvPr>
            <p:ph type="sldNum" sz="quarter" idx="12"/>
          </p:nvPr>
        </p:nvSpPr>
        <p:spPr/>
        <p:txBody>
          <a:bodyPr/>
          <a:lstStyle/>
          <a:p>
            <a:fld id="{5CB44578-A9F9-4184-9101-06D084D8501F}" type="slidenum">
              <a:rPr lang="en-GB" smtClean="0"/>
              <a:t>‹nr.›</a:t>
            </a:fld>
            <a:endParaRPr lang="en-GB"/>
          </a:p>
        </p:txBody>
      </p:sp>
    </p:spTree>
    <p:extLst>
      <p:ext uri="{BB962C8B-B14F-4D97-AF65-F5344CB8AC3E}">
        <p14:creationId xmlns:p14="http://schemas.microsoft.com/office/powerpoint/2010/main" val="3206392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6C2DE218-8F2F-4285-BE48-B86844345E23}"/>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endParaRPr lang="en-GB"/>
          </a:p>
        </p:txBody>
      </p:sp>
      <p:sp>
        <p:nvSpPr>
          <p:cNvPr id="3" name="Pladsholder til lodret titel 2">
            <a:extLst>
              <a:ext uri="{FF2B5EF4-FFF2-40B4-BE49-F238E27FC236}">
                <a16:creationId xmlns:a16="http://schemas.microsoft.com/office/drawing/2014/main" id="{95484FC6-8CAE-4805-BA3B-29AFAE12AB25}"/>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4" name="Pladsholder til dato 3">
            <a:extLst>
              <a:ext uri="{FF2B5EF4-FFF2-40B4-BE49-F238E27FC236}">
                <a16:creationId xmlns:a16="http://schemas.microsoft.com/office/drawing/2014/main" id="{99822BD3-07F2-41DA-8E61-55D824BF1F0A}"/>
              </a:ext>
            </a:extLst>
          </p:cNvPr>
          <p:cNvSpPr>
            <a:spLocks noGrp="1"/>
          </p:cNvSpPr>
          <p:nvPr>
            <p:ph type="dt" sz="half" idx="10"/>
          </p:nvPr>
        </p:nvSpPr>
        <p:spPr/>
        <p:txBody>
          <a:bodyPr/>
          <a:lstStyle/>
          <a:p>
            <a:fld id="{C3D26A9F-44DC-423A-8457-BFB770D3FBC9}" type="datetimeFigureOut">
              <a:rPr lang="en-GB" smtClean="0"/>
              <a:t>19/04/2022</a:t>
            </a:fld>
            <a:endParaRPr lang="en-GB"/>
          </a:p>
        </p:txBody>
      </p:sp>
      <p:sp>
        <p:nvSpPr>
          <p:cNvPr id="5" name="Pladsholder til sidefod 4">
            <a:extLst>
              <a:ext uri="{FF2B5EF4-FFF2-40B4-BE49-F238E27FC236}">
                <a16:creationId xmlns:a16="http://schemas.microsoft.com/office/drawing/2014/main" id="{C193D740-5683-4C3D-9854-DE3B6A31C205}"/>
              </a:ext>
            </a:extLst>
          </p:cNvPr>
          <p:cNvSpPr>
            <a:spLocks noGrp="1"/>
          </p:cNvSpPr>
          <p:nvPr>
            <p:ph type="ftr" sz="quarter" idx="11"/>
          </p:nvPr>
        </p:nvSpPr>
        <p:spPr/>
        <p:txBody>
          <a:bodyPr/>
          <a:lstStyle/>
          <a:p>
            <a:endParaRPr lang="en-GB"/>
          </a:p>
        </p:txBody>
      </p:sp>
      <p:sp>
        <p:nvSpPr>
          <p:cNvPr id="6" name="Pladsholder til slidenummer 5">
            <a:extLst>
              <a:ext uri="{FF2B5EF4-FFF2-40B4-BE49-F238E27FC236}">
                <a16:creationId xmlns:a16="http://schemas.microsoft.com/office/drawing/2014/main" id="{7CDF694E-E674-48B4-9C22-52E93FBDDC4B}"/>
              </a:ext>
            </a:extLst>
          </p:cNvPr>
          <p:cNvSpPr>
            <a:spLocks noGrp="1"/>
          </p:cNvSpPr>
          <p:nvPr>
            <p:ph type="sldNum" sz="quarter" idx="12"/>
          </p:nvPr>
        </p:nvSpPr>
        <p:spPr/>
        <p:txBody>
          <a:bodyPr/>
          <a:lstStyle/>
          <a:p>
            <a:fld id="{5CB44578-A9F9-4184-9101-06D084D8501F}" type="slidenum">
              <a:rPr lang="en-GB" smtClean="0"/>
              <a:t>‹nr.›</a:t>
            </a:fld>
            <a:endParaRPr lang="en-GB"/>
          </a:p>
        </p:txBody>
      </p:sp>
    </p:spTree>
    <p:extLst>
      <p:ext uri="{BB962C8B-B14F-4D97-AF65-F5344CB8AC3E}">
        <p14:creationId xmlns:p14="http://schemas.microsoft.com/office/powerpoint/2010/main" val="439286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983F0A-579C-46A0-BF95-A72F720D2532}"/>
              </a:ext>
            </a:extLst>
          </p:cNvPr>
          <p:cNvSpPr>
            <a:spLocks noGrp="1"/>
          </p:cNvSpPr>
          <p:nvPr>
            <p:ph type="title"/>
          </p:nvPr>
        </p:nvSpPr>
        <p:spPr/>
        <p:txBody>
          <a:bodyPr/>
          <a:lstStyle/>
          <a:p>
            <a:r>
              <a:rPr lang="da-DK"/>
              <a:t>Klik for at redigere titeltypografien i masteren</a:t>
            </a:r>
            <a:endParaRPr lang="en-GB"/>
          </a:p>
        </p:txBody>
      </p:sp>
      <p:sp>
        <p:nvSpPr>
          <p:cNvPr id="3" name="Pladsholder til indhold 2">
            <a:extLst>
              <a:ext uri="{FF2B5EF4-FFF2-40B4-BE49-F238E27FC236}">
                <a16:creationId xmlns:a16="http://schemas.microsoft.com/office/drawing/2014/main" id="{987730ED-00D3-475D-8BAF-99CE6082EFBA}"/>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4" name="Pladsholder til dato 3">
            <a:extLst>
              <a:ext uri="{FF2B5EF4-FFF2-40B4-BE49-F238E27FC236}">
                <a16:creationId xmlns:a16="http://schemas.microsoft.com/office/drawing/2014/main" id="{1406ABB2-6E84-4367-9AA5-10D51186D262}"/>
              </a:ext>
            </a:extLst>
          </p:cNvPr>
          <p:cNvSpPr>
            <a:spLocks noGrp="1"/>
          </p:cNvSpPr>
          <p:nvPr>
            <p:ph type="dt" sz="half" idx="10"/>
          </p:nvPr>
        </p:nvSpPr>
        <p:spPr/>
        <p:txBody>
          <a:bodyPr/>
          <a:lstStyle/>
          <a:p>
            <a:fld id="{C3D26A9F-44DC-423A-8457-BFB770D3FBC9}" type="datetimeFigureOut">
              <a:rPr lang="en-GB" smtClean="0"/>
              <a:t>19/04/2022</a:t>
            </a:fld>
            <a:endParaRPr lang="en-GB"/>
          </a:p>
        </p:txBody>
      </p:sp>
      <p:sp>
        <p:nvSpPr>
          <p:cNvPr id="5" name="Pladsholder til sidefod 4">
            <a:extLst>
              <a:ext uri="{FF2B5EF4-FFF2-40B4-BE49-F238E27FC236}">
                <a16:creationId xmlns:a16="http://schemas.microsoft.com/office/drawing/2014/main" id="{B82329D9-FA70-40AF-BCE7-5682747503E1}"/>
              </a:ext>
            </a:extLst>
          </p:cNvPr>
          <p:cNvSpPr>
            <a:spLocks noGrp="1"/>
          </p:cNvSpPr>
          <p:nvPr>
            <p:ph type="ftr" sz="quarter" idx="11"/>
          </p:nvPr>
        </p:nvSpPr>
        <p:spPr/>
        <p:txBody>
          <a:bodyPr/>
          <a:lstStyle/>
          <a:p>
            <a:endParaRPr lang="en-GB"/>
          </a:p>
        </p:txBody>
      </p:sp>
      <p:sp>
        <p:nvSpPr>
          <p:cNvPr id="6" name="Pladsholder til slidenummer 5">
            <a:extLst>
              <a:ext uri="{FF2B5EF4-FFF2-40B4-BE49-F238E27FC236}">
                <a16:creationId xmlns:a16="http://schemas.microsoft.com/office/drawing/2014/main" id="{DD305BA1-5249-4E51-9175-5F5AFB490C39}"/>
              </a:ext>
            </a:extLst>
          </p:cNvPr>
          <p:cNvSpPr>
            <a:spLocks noGrp="1"/>
          </p:cNvSpPr>
          <p:nvPr>
            <p:ph type="sldNum" sz="quarter" idx="12"/>
          </p:nvPr>
        </p:nvSpPr>
        <p:spPr/>
        <p:txBody>
          <a:bodyPr/>
          <a:lstStyle/>
          <a:p>
            <a:fld id="{5CB44578-A9F9-4184-9101-06D084D8501F}" type="slidenum">
              <a:rPr lang="en-GB" smtClean="0"/>
              <a:t>‹nr.›</a:t>
            </a:fld>
            <a:endParaRPr lang="en-GB"/>
          </a:p>
        </p:txBody>
      </p:sp>
    </p:spTree>
    <p:extLst>
      <p:ext uri="{BB962C8B-B14F-4D97-AF65-F5344CB8AC3E}">
        <p14:creationId xmlns:p14="http://schemas.microsoft.com/office/powerpoint/2010/main" val="1958121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EC624D-289F-486B-89EE-D4E746B25271}"/>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endParaRPr lang="en-GB"/>
          </a:p>
        </p:txBody>
      </p:sp>
      <p:sp>
        <p:nvSpPr>
          <p:cNvPr id="3" name="Pladsholder til tekst 2">
            <a:extLst>
              <a:ext uri="{FF2B5EF4-FFF2-40B4-BE49-F238E27FC236}">
                <a16:creationId xmlns:a16="http://schemas.microsoft.com/office/drawing/2014/main" id="{29F5ACD1-DD5D-4D2A-B194-50796F35A7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AF8D8B63-EF02-4ED4-98EC-4FF9B375B2AC}"/>
              </a:ext>
            </a:extLst>
          </p:cNvPr>
          <p:cNvSpPr>
            <a:spLocks noGrp="1"/>
          </p:cNvSpPr>
          <p:nvPr>
            <p:ph type="dt" sz="half" idx="10"/>
          </p:nvPr>
        </p:nvSpPr>
        <p:spPr/>
        <p:txBody>
          <a:bodyPr/>
          <a:lstStyle/>
          <a:p>
            <a:fld id="{C3D26A9F-44DC-423A-8457-BFB770D3FBC9}" type="datetimeFigureOut">
              <a:rPr lang="en-GB" smtClean="0"/>
              <a:t>19/04/2022</a:t>
            </a:fld>
            <a:endParaRPr lang="en-GB"/>
          </a:p>
        </p:txBody>
      </p:sp>
      <p:sp>
        <p:nvSpPr>
          <p:cNvPr id="5" name="Pladsholder til sidefod 4">
            <a:extLst>
              <a:ext uri="{FF2B5EF4-FFF2-40B4-BE49-F238E27FC236}">
                <a16:creationId xmlns:a16="http://schemas.microsoft.com/office/drawing/2014/main" id="{E6DDDB31-73A4-496F-B617-0B128F9CF86F}"/>
              </a:ext>
            </a:extLst>
          </p:cNvPr>
          <p:cNvSpPr>
            <a:spLocks noGrp="1"/>
          </p:cNvSpPr>
          <p:nvPr>
            <p:ph type="ftr" sz="quarter" idx="11"/>
          </p:nvPr>
        </p:nvSpPr>
        <p:spPr/>
        <p:txBody>
          <a:bodyPr/>
          <a:lstStyle/>
          <a:p>
            <a:endParaRPr lang="en-GB"/>
          </a:p>
        </p:txBody>
      </p:sp>
      <p:sp>
        <p:nvSpPr>
          <p:cNvPr id="6" name="Pladsholder til slidenummer 5">
            <a:extLst>
              <a:ext uri="{FF2B5EF4-FFF2-40B4-BE49-F238E27FC236}">
                <a16:creationId xmlns:a16="http://schemas.microsoft.com/office/drawing/2014/main" id="{4800B408-DC6A-49F2-8B07-461112EB5963}"/>
              </a:ext>
            </a:extLst>
          </p:cNvPr>
          <p:cNvSpPr>
            <a:spLocks noGrp="1"/>
          </p:cNvSpPr>
          <p:nvPr>
            <p:ph type="sldNum" sz="quarter" idx="12"/>
          </p:nvPr>
        </p:nvSpPr>
        <p:spPr/>
        <p:txBody>
          <a:bodyPr/>
          <a:lstStyle/>
          <a:p>
            <a:fld id="{5CB44578-A9F9-4184-9101-06D084D8501F}" type="slidenum">
              <a:rPr lang="en-GB" smtClean="0"/>
              <a:t>‹nr.›</a:t>
            </a:fld>
            <a:endParaRPr lang="en-GB"/>
          </a:p>
        </p:txBody>
      </p:sp>
    </p:spTree>
    <p:extLst>
      <p:ext uri="{BB962C8B-B14F-4D97-AF65-F5344CB8AC3E}">
        <p14:creationId xmlns:p14="http://schemas.microsoft.com/office/powerpoint/2010/main" val="302188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4D6716-F473-4C60-B615-A6C2BFA4416B}"/>
              </a:ext>
            </a:extLst>
          </p:cNvPr>
          <p:cNvSpPr>
            <a:spLocks noGrp="1"/>
          </p:cNvSpPr>
          <p:nvPr>
            <p:ph type="title"/>
          </p:nvPr>
        </p:nvSpPr>
        <p:spPr/>
        <p:txBody>
          <a:bodyPr/>
          <a:lstStyle/>
          <a:p>
            <a:r>
              <a:rPr lang="da-DK"/>
              <a:t>Klik for at redigere titeltypografien i masteren</a:t>
            </a:r>
            <a:endParaRPr lang="en-GB"/>
          </a:p>
        </p:txBody>
      </p:sp>
      <p:sp>
        <p:nvSpPr>
          <p:cNvPr id="3" name="Pladsholder til indhold 2">
            <a:extLst>
              <a:ext uri="{FF2B5EF4-FFF2-40B4-BE49-F238E27FC236}">
                <a16:creationId xmlns:a16="http://schemas.microsoft.com/office/drawing/2014/main" id="{3AC62240-3919-4F50-8DC9-CB47E8E96FBA}"/>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4" name="Pladsholder til indhold 3">
            <a:extLst>
              <a:ext uri="{FF2B5EF4-FFF2-40B4-BE49-F238E27FC236}">
                <a16:creationId xmlns:a16="http://schemas.microsoft.com/office/drawing/2014/main" id="{D7728A93-E89B-4928-B01E-60A5AD8813DF}"/>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5" name="Pladsholder til dato 4">
            <a:extLst>
              <a:ext uri="{FF2B5EF4-FFF2-40B4-BE49-F238E27FC236}">
                <a16:creationId xmlns:a16="http://schemas.microsoft.com/office/drawing/2014/main" id="{B81BAD2C-9A47-46A8-AC61-7AE6C516146D}"/>
              </a:ext>
            </a:extLst>
          </p:cNvPr>
          <p:cNvSpPr>
            <a:spLocks noGrp="1"/>
          </p:cNvSpPr>
          <p:nvPr>
            <p:ph type="dt" sz="half" idx="10"/>
          </p:nvPr>
        </p:nvSpPr>
        <p:spPr/>
        <p:txBody>
          <a:bodyPr/>
          <a:lstStyle/>
          <a:p>
            <a:fld id="{C3D26A9F-44DC-423A-8457-BFB770D3FBC9}" type="datetimeFigureOut">
              <a:rPr lang="en-GB" smtClean="0"/>
              <a:t>19/04/2022</a:t>
            </a:fld>
            <a:endParaRPr lang="en-GB"/>
          </a:p>
        </p:txBody>
      </p:sp>
      <p:sp>
        <p:nvSpPr>
          <p:cNvPr id="6" name="Pladsholder til sidefod 5">
            <a:extLst>
              <a:ext uri="{FF2B5EF4-FFF2-40B4-BE49-F238E27FC236}">
                <a16:creationId xmlns:a16="http://schemas.microsoft.com/office/drawing/2014/main" id="{EF675751-4B1B-41BB-89BA-9E5A383C9EFF}"/>
              </a:ext>
            </a:extLst>
          </p:cNvPr>
          <p:cNvSpPr>
            <a:spLocks noGrp="1"/>
          </p:cNvSpPr>
          <p:nvPr>
            <p:ph type="ftr" sz="quarter" idx="11"/>
          </p:nvPr>
        </p:nvSpPr>
        <p:spPr/>
        <p:txBody>
          <a:bodyPr/>
          <a:lstStyle/>
          <a:p>
            <a:endParaRPr lang="en-GB"/>
          </a:p>
        </p:txBody>
      </p:sp>
      <p:sp>
        <p:nvSpPr>
          <p:cNvPr id="7" name="Pladsholder til slidenummer 6">
            <a:extLst>
              <a:ext uri="{FF2B5EF4-FFF2-40B4-BE49-F238E27FC236}">
                <a16:creationId xmlns:a16="http://schemas.microsoft.com/office/drawing/2014/main" id="{07C65002-FA5C-4913-A50D-57202C8792AE}"/>
              </a:ext>
            </a:extLst>
          </p:cNvPr>
          <p:cNvSpPr>
            <a:spLocks noGrp="1"/>
          </p:cNvSpPr>
          <p:nvPr>
            <p:ph type="sldNum" sz="quarter" idx="12"/>
          </p:nvPr>
        </p:nvSpPr>
        <p:spPr/>
        <p:txBody>
          <a:bodyPr/>
          <a:lstStyle/>
          <a:p>
            <a:fld id="{5CB44578-A9F9-4184-9101-06D084D8501F}" type="slidenum">
              <a:rPr lang="en-GB" smtClean="0"/>
              <a:t>‹nr.›</a:t>
            </a:fld>
            <a:endParaRPr lang="en-GB"/>
          </a:p>
        </p:txBody>
      </p:sp>
    </p:spTree>
    <p:extLst>
      <p:ext uri="{BB962C8B-B14F-4D97-AF65-F5344CB8AC3E}">
        <p14:creationId xmlns:p14="http://schemas.microsoft.com/office/powerpoint/2010/main" val="323030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A56B7-0AAC-453A-9523-5E6F610E0B1A}"/>
              </a:ext>
            </a:extLst>
          </p:cNvPr>
          <p:cNvSpPr>
            <a:spLocks noGrp="1"/>
          </p:cNvSpPr>
          <p:nvPr>
            <p:ph type="title"/>
          </p:nvPr>
        </p:nvSpPr>
        <p:spPr>
          <a:xfrm>
            <a:off x="839788" y="365125"/>
            <a:ext cx="10515600" cy="1325563"/>
          </a:xfrm>
        </p:spPr>
        <p:txBody>
          <a:bodyPr/>
          <a:lstStyle/>
          <a:p>
            <a:r>
              <a:rPr lang="da-DK"/>
              <a:t>Klik for at redigere titeltypografien i masteren</a:t>
            </a:r>
            <a:endParaRPr lang="en-GB"/>
          </a:p>
        </p:txBody>
      </p:sp>
      <p:sp>
        <p:nvSpPr>
          <p:cNvPr id="3" name="Pladsholder til tekst 2">
            <a:extLst>
              <a:ext uri="{FF2B5EF4-FFF2-40B4-BE49-F238E27FC236}">
                <a16:creationId xmlns:a16="http://schemas.microsoft.com/office/drawing/2014/main" id="{5A2EAD3E-7A3F-4523-A223-D5551B7DC1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1C568866-A6F0-4ED0-9305-2500078C1154}"/>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5" name="Pladsholder til tekst 4">
            <a:extLst>
              <a:ext uri="{FF2B5EF4-FFF2-40B4-BE49-F238E27FC236}">
                <a16:creationId xmlns:a16="http://schemas.microsoft.com/office/drawing/2014/main" id="{9E02A632-D000-42E2-8E64-35C6C7EAB9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B3C23E2F-0F1B-4633-A497-34A9B6282DF1}"/>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7" name="Pladsholder til dato 6">
            <a:extLst>
              <a:ext uri="{FF2B5EF4-FFF2-40B4-BE49-F238E27FC236}">
                <a16:creationId xmlns:a16="http://schemas.microsoft.com/office/drawing/2014/main" id="{B4347F01-6FC8-478B-9163-8EBD34140090}"/>
              </a:ext>
            </a:extLst>
          </p:cNvPr>
          <p:cNvSpPr>
            <a:spLocks noGrp="1"/>
          </p:cNvSpPr>
          <p:nvPr>
            <p:ph type="dt" sz="half" idx="10"/>
          </p:nvPr>
        </p:nvSpPr>
        <p:spPr/>
        <p:txBody>
          <a:bodyPr/>
          <a:lstStyle/>
          <a:p>
            <a:fld id="{C3D26A9F-44DC-423A-8457-BFB770D3FBC9}" type="datetimeFigureOut">
              <a:rPr lang="en-GB" smtClean="0"/>
              <a:t>19/04/2022</a:t>
            </a:fld>
            <a:endParaRPr lang="en-GB"/>
          </a:p>
        </p:txBody>
      </p:sp>
      <p:sp>
        <p:nvSpPr>
          <p:cNvPr id="8" name="Pladsholder til sidefod 7">
            <a:extLst>
              <a:ext uri="{FF2B5EF4-FFF2-40B4-BE49-F238E27FC236}">
                <a16:creationId xmlns:a16="http://schemas.microsoft.com/office/drawing/2014/main" id="{59E6005E-E8B4-402D-9F23-A0555C1C526F}"/>
              </a:ext>
            </a:extLst>
          </p:cNvPr>
          <p:cNvSpPr>
            <a:spLocks noGrp="1"/>
          </p:cNvSpPr>
          <p:nvPr>
            <p:ph type="ftr" sz="quarter" idx="11"/>
          </p:nvPr>
        </p:nvSpPr>
        <p:spPr/>
        <p:txBody>
          <a:bodyPr/>
          <a:lstStyle/>
          <a:p>
            <a:endParaRPr lang="en-GB"/>
          </a:p>
        </p:txBody>
      </p:sp>
      <p:sp>
        <p:nvSpPr>
          <p:cNvPr id="9" name="Pladsholder til slidenummer 8">
            <a:extLst>
              <a:ext uri="{FF2B5EF4-FFF2-40B4-BE49-F238E27FC236}">
                <a16:creationId xmlns:a16="http://schemas.microsoft.com/office/drawing/2014/main" id="{BAE96937-260D-4824-A37A-C5C244357882}"/>
              </a:ext>
            </a:extLst>
          </p:cNvPr>
          <p:cNvSpPr>
            <a:spLocks noGrp="1"/>
          </p:cNvSpPr>
          <p:nvPr>
            <p:ph type="sldNum" sz="quarter" idx="12"/>
          </p:nvPr>
        </p:nvSpPr>
        <p:spPr/>
        <p:txBody>
          <a:bodyPr/>
          <a:lstStyle/>
          <a:p>
            <a:fld id="{5CB44578-A9F9-4184-9101-06D084D8501F}" type="slidenum">
              <a:rPr lang="en-GB" smtClean="0"/>
              <a:t>‹nr.›</a:t>
            </a:fld>
            <a:endParaRPr lang="en-GB"/>
          </a:p>
        </p:txBody>
      </p:sp>
    </p:spTree>
    <p:extLst>
      <p:ext uri="{BB962C8B-B14F-4D97-AF65-F5344CB8AC3E}">
        <p14:creationId xmlns:p14="http://schemas.microsoft.com/office/powerpoint/2010/main" val="133252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C76D04-0463-4612-80D0-2B61321B4122}"/>
              </a:ext>
            </a:extLst>
          </p:cNvPr>
          <p:cNvSpPr>
            <a:spLocks noGrp="1"/>
          </p:cNvSpPr>
          <p:nvPr>
            <p:ph type="title"/>
          </p:nvPr>
        </p:nvSpPr>
        <p:spPr/>
        <p:txBody>
          <a:bodyPr/>
          <a:lstStyle/>
          <a:p>
            <a:r>
              <a:rPr lang="da-DK"/>
              <a:t>Klik for at redigere titeltypografien i masteren</a:t>
            </a:r>
            <a:endParaRPr lang="en-GB"/>
          </a:p>
        </p:txBody>
      </p:sp>
      <p:sp>
        <p:nvSpPr>
          <p:cNvPr id="3" name="Pladsholder til dato 2">
            <a:extLst>
              <a:ext uri="{FF2B5EF4-FFF2-40B4-BE49-F238E27FC236}">
                <a16:creationId xmlns:a16="http://schemas.microsoft.com/office/drawing/2014/main" id="{951E5503-789B-4830-BFE2-F9B0B4070328}"/>
              </a:ext>
            </a:extLst>
          </p:cNvPr>
          <p:cNvSpPr>
            <a:spLocks noGrp="1"/>
          </p:cNvSpPr>
          <p:nvPr>
            <p:ph type="dt" sz="half" idx="10"/>
          </p:nvPr>
        </p:nvSpPr>
        <p:spPr/>
        <p:txBody>
          <a:bodyPr/>
          <a:lstStyle/>
          <a:p>
            <a:fld id="{C3D26A9F-44DC-423A-8457-BFB770D3FBC9}" type="datetimeFigureOut">
              <a:rPr lang="en-GB" smtClean="0"/>
              <a:t>19/04/2022</a:t>
            </a:fld>
            <a:endParaRPr lang="en-GB"/>
          </a:p>
        </p:txBody>
      </p:sp>
      <p:sp>
        <p:nvSpPr>
          <p:cNvPr id="4" name="Pladsholder til sidefod 3">
            <a:extLst>
              <a:ext uri="{FF2B5EF4-FFF2-40B4-BE49-F238E27FC236}">
                <a16:creationId xmlns:a16="http://schemas.microsoft.com/office/drawing/2014/main" id="{173BFDF5-9D9C-4319-BBA7-9B36AC0305DE}"/>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E2AF0067-05E4-48C1-BD08-83991826DE9D}"/>
              </a:ext>
            </a:extLst>
          </p:cNvPr>
          <p:cNvSpPr>
            <a:spLocks noGrp="1"/>
          </p:cNvSpPr>
          <p:nvPr>
            <p:ph type="sldNum" sz="quarter" idx="12"/>
          </p:nvPr>
        </p:nvSpPr>
        <p:spPr/>
        <p:txBody>
          <a:bodyPr/>
          <a:lstStyle/>
          <a:p>
            <a:fld id="{5CB44578-A9F9-4184-9101-06D084D8501F}" type="slidenum">
              <a:rPr lang="en-GB" smtClean="0"/>
              <a:t>‹nr.›</a:t>
            </a:fld>
            <a:endParaRPr lang="en-GB"/>
          </a:p>
        </p:txBody>
      </p:sp>
    </p:spTree>
    <p:extLst>
      <p:ext uri="{BB962C8B-B14F-4D97-AF65-F5344CB8AC3E}">
        <p14:creationId xmlns:p14="http://schemas.microsoft.com/office/powerpoint/2010/main" val="3994330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57F7EB5-48E3-4F37-9B36-5367417A699A}"/>
              </a:ext>
            </a:extLst>
          </p:cNvPr>
          <p:cNvSpPr>
            <a:spLocks noGrp="1"/>
          </p:cNvSpPr>
          <p:nvPr>
            <p:ph type="dt" sz="half" idx="10"/>
          </p:nvPr>
        </p:nvSpPr>
        <p:spPr/>
        <p:txBody>
          <a:bodyPr/>
          <a:lstStyle/>
          <a:p>
            <a:fld id="{C3D26A9F-44DC-423A-8457-BFB770D3FBC9}" type="datetimeFigureOut">
              <a:rPr lang="en-GB" smtClean="0"/>
              <a:t>19/04/2022</a:t>
            </a:fld>
            <a:endParaRPr lang="en-GB"/>
          </a:p>
        </p:txBody>
      </p:sp>
      <p:sp>
        <p:nvSpPr>
          <p:cNvPr id="3" name="Pladsholder til sidefod 2">
            <a:extLst>
              <a:ext uri="{FF2B5EF4-FFF2-40B4-BE49-F238E27FC236}">
                <a16:creationId xmlns:a16="http://schemas.microsoft.com/office/drawing/2014/main" id="{8CE9AD83-AFFC-4BA1-BC83-B099D99701AB}"/>
              </a:ext>
            </a:extLst>
          </p:cNvPr>
          <p:cNvSpPr>
            <a:spLocks noGrp="1"/>
          </p:cNvSpPr>
          <p:nvPr>
            <p:ph type="ftr" sz="quarter" idx="11"/>
          </p:nvPr>
        </p:nvSpPr>
        <p:spPr/>
        <p:txBody>
          <a:bodyPr/>
          <a:lstStyle/>
          <a:p>
            <a:endParaRPr lang="en-GB"/>
          </a:p>
        </p:txBody>
      </p:sp>
      <p:sp>
        <p:nvSpPr>
          <p:cNvPr id="4" name="Pladsholder til slidenummer 3">
            <a:extLst>
              <a:ext uri="{FF2B5EF4-FFF2-40B4-BE49-F238E27FC236}">
                <a16:creationId xmlns:a16="http://schemas.microsoft.com/office/drawing/2014/main" id="{88AEE6D7-85AD-4A54-AA40-F71AC70D648F}"/>
              </a:ext>
            </a:extLst>
          </p:cNvPr>
          <p:cNvSpPr>
            <a:spLocks noGrp="1"/>
          </p:cNvSpPr>
          <p:nvPr>
            <p:ph type="sldNum" sz="quarter" idx="12"/>
          </p:nvPr>
        </p:nvSpPr>
        <p:spPr/>
        <p:txBody>
          <a:bodyPr/>
          <a:lstStyle/>
          <a:p>
            <a:fld id="{5CB44578-A9F9-4184-9101-06D084D8501F}" type="slidenum">
              <a:rPr lang="en-GB" smtClean="0"/>
              <a:t>‹nr.›</a:t>
            </a:fld>
            <a:endParaRPr lang="en-GB"/>
          </a:p>
        </p:txBody>
      </p:sp>
    </p:spTree>
    <p:extLst>
      <p:ext uri="{BB962C8B-B14F-4D97-AF65-F5344CB8AC3E}">
        <p14:creationId xmlns:p14="http://schemas.microsoft.com/office/powerpoint/2010/main" val="2106642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E41614-9523-4DB0-8BD4-37B4108EDA0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GB"/>
          </a:p>
        </p:txBody>
      </p:sp>
      <p:sp>
        <p:nvSpPr>
          <p:cNvPr id="3" name="Pladsholder til indhold 2">
            <a:extLst>
              <a:ext uri="{FF2B5EF4-FFF2-40B4-BE49-F238E27FC236}">
                <a16:creationId xmlns:a16="http://schemas.microsoft.com/office/drawing/2014/main" id="{776B4B9E-5115-40A5-90AF-37813198E9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4" name="Pladsholder til tekst 3">
            <a:extLst>
              <a:ext uri="{FF2B5EF4-FFF2-40B4-BE49-F238E27FC236}">
                <a16:creationId xmlns:a16="http://schemas.microsoft.com/office/drawing/2014/main" id="{A9FC18E2-D200-4028-B6B6-8894CF2461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09B42D1-FE00-425A-AC7A-2441CED215B9}"/>
              </a:ext>
            </a:extLst>
          </p:cNvPr>
          <p:cNvSpPr>
            <a:spLocks noGrp="1"/>
          </p:cNvSpPr>
          <p:nvPr>
            <p:ph type="dt" sz="half" idx="10"/>
          </p:nvPr>
        </p:nvSpPr>
        <p:spPr/>
        <p:txBody>
          <a:bodyPr/>
          <a:lstStyle/>
          <a:p>
            <a:fld id="{C3D26A9F-44DC-423A-8457-BFB770D3FBC9}" type="datetimeFigureOut">
              <a:rPr lang="en-GB" smtClean="0"/>
              <a:t>19/04/2022</a:t>
            </a:fld>
            <a:endParaRPr lang="en-GB"/>
          </a:p>
        </p:txBody>
      </p:sp>
      <p:sp>
        <p:nvSpPr>
          <p:cNvPr id="6" name="Pladsholder til sidefod 5">
            <a:extLst>
              <a:ext uri="{FF2B5EF4-FFF2-40B4-BE49-F238E27FC236}">
                <a16:creationId xmlns:a16="http://schemas.microsoft.com/office/drawing/2014/main" id="{778AD96E-F41F-451A-9A5B-5FDEAEE5B378}"/>
              </a:ext>
            </a:extLst>
          </p:cNvPr>
          <p:cNvSpPr>
            <a:spLocks noGrp="1"/>
          </p:cNvSpPr>
          <p:nvPr>
            <p:ph type="ftr" sz="quarter" idx="11"/>
          </p:nvPr>
        </p:nvSpPr>
        <p:spPr/>
        <p:txBody>
          <a:bodyPr/>
          <a:lstStyle/>
          <a:p>
            <a:endParaRPr lang="en-GB"/>
          </a:p>
        </p:txBody>
      </p:sp>
      <p:sp>
        <p:nvSpPr>
          <p:cNvPr id="7" name="Pladsholder til slidenummer 6">
            <a:extLst>
              <a:ext uri="{FF2B5EF4-FFF2-40B4-BE49-F238E27FC236}">
                <a16:creationId xmlns:a16="http://schemas.microsoft.com/office/drawing/2014/main" id="{D87EC421-931C-415B-AEEC-5DABC37DB839}"/>
              </a:ext>
            </a:extLst>
          </p:cNvPr>
          <p:cNvSpPr>
            <a:spLocks noGrp="1"/>
          </p:cNvSpPr>
          <p:nvPr>
            <p:ph type="sldNum" sz="quarter" idx="12"/>
          </p:nvPr>
        </p:nvSpPr>
        <p:spPr/>
        <p:txBody>
          <a:bodyPr/>
          <a:lstStyle/>
          <a:p>
            <a:fld id="{5CB44578-A9F9-4184-9101-06D084D8501F}" type="slidenum">
              <a:rPr lang="en-GB" smtClean="0"/>
              <a:t>‹nr.›</a:t>
            </a:fld>
            <a:endParaRPr lang="en-GB"/>
          </a:p>
        </p:txBody>
      </p:sp>
    </p:spTree>
    <p:extLst>
      <p:ext uri="{BB962C8B-B14F-4D97-AF65-F5344CB8AC3E}">
        <p14:creationId xmlns:p14="http://schemas.microsoft.com/office/powerpoint/2010/main" val="3345673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AC35B9-141B-4C0B-8698-2F7C37032D9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GB"/>
          </a:p>
        </p:txBody>
      </p:sp>
      <p:sp>
        <p:nvSpPr>
          <p:cNvPr id="3" name="Pladsholder til billede 2">
            <a:extLst>
              <a:ext uri="{FF2B5EF4-FFF2-40B4-BE49-F238E27FC236}">
                <a16:creationId xmlns:a16="http://schemas.microsoft.com/office/drawing/2014/main" id="{2C39D6D5-F5E1-4BAB-BD27-90AD350943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Pladsholder til tekst 3">
            <a:extLst>
              <a:ext uri="{FF2B5EF4-FFF2-40B4-BE49-F238E27FC236}">
                <a16:creationId xmlns:a16="http://schemas.microsoft.com/office/drawing/2014/main" id="{0CC7975C-FEB9-48BD-A915-C390091DCC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46D2A6FF-F768-4FE9-A82F-3C558CD24FB6}"/>
              </a:ext>
            </a:extLst>
          </p:cNvPr>
          <p:cNvSpPr>
            <a:spLocks noGrp="1"/>
          </p:cNvSpPr>
          <p:nvPr>
            <p:ph type="dt" sz="half" idx="10"/>
          </p:nvPr>
        </p:nvSpPr>
        <p:spPr/>
        <p:txBody>
          <a:bodyPr/>
          <a:lstStyle/>
          <a:p>
            <a:fld id="{C3D26A9F-44DC-423A-8457-BFB770D3FBC9}" type="datetimeFigureOut">
              <a:rPr lang="en-GB" smtClean="0"/>
              <a:t>19/04/2022</a:t>
            </a:fld>
            <a:endParaRPr lang="en-GB"/>
          </a:p>
        </p:txBody>
      </p:sp>
      <p:sp>
        <p:nvSpPr>
          <p:cNvPr id="6" name="Pladsholder til sidefod 5">
            <a:extLst>
              <a:ext uri="{FF2B5EF4-FFF2-40B4-BE49-F238E27FC236}">
                <a16:creationId xmlns:a16="http://schemas.microsoft.com/office/drawing/2014/main" id="{0B2E72EB-A7D6-4B3E-A815-9DC6246B9629}"/>
              </a:ext>
            </a:extLst>
          </p:cNvPr>
          <p:cNvSpPr>
            <a:spLocks noGrp="1"/>
          </p:cNvSpPr>
          <p:nvPr>
            <p:ph type="ftr" sz="quarter" idx="11"/>
          </p:nvPr>
        </p:nvSpPr>
        <p:spPr/>
        <p:txBody>
          <a:bodyPr/>
          <a:lstStyle/>
          <a:p>
            <a:endParaRPr lang="en-GB"/>
          </a:p>
        </p:txBody>
      </p:sp>
      <p:sp>
        <p:nvSpPr>
          <p:cNvPr id="7" name="Pladsholder til slidenummer 6">
            <a:extLst>
              <a:ext uri="{FF2B5EF4-FFF2-40B4-BE49-F238E27FC236}">
                <a16:creationId xmlns:a16="http://schemas.microsoft.com/office/drawing/2014/main" id="{E890EA5B-5A0F-4DBA-AFA6-67EACAD5B71B}"/>
              </a:ext>
            </a:extLst>
          </p:cNvPr>
          <p:cNvSpPr>
            <a:spLocks noGrp="1"/>
          </p:cNvSpPr>
          <p:nvPr>
            <p:ph type="sldNum" sz="quarter" idx="12"/>
          </p:nvPr>
        </p:nvSpPr>
        <p:spPr/>
        <p:txBody>
          <a:bodyPr/>
          <a:lstStyle/>
          <a:p>
            <a:fld id="{5CB44578-A9F9-4184-9101-06D084D8501F}" type="slidenum">
              <a:rPr lang="en-GB" smtClean="0"/>
              <a:t>‹nr.›</a:t>
            </a:fld>
            <a:endParaRPr lang="en-GB"/>
          </a:p>
        </p:txBody>
      </p:sp>
    </p:spTree>
    <p:extLst>
      <p:ext uri="{BB962C8B-B14F-4D97-AF65-F5344CB8AC3E}">
        <p14:creationId xmlns:p14="http://schemas.microsoft.com/office/powerpoint/2010/main" val="110130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F1FDE5E-8C86-45A3-AA31-360B92AE85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endParaRPr lang="en-GB"/>
          </a:p>
        </p:txBody>
      </p:sp>
      <p:sp>
        <p:nvSpPr>
          <p:cNvPr id="3" name="Pladsholder til tekst 2">
            <a:extLst>
              <a:ext uri="{FF2B5EF4-FFF2-40B4-BE49-F238E27FC236}">
                <a16:creationId xmlns:a16="http://schemas.microsoft.com/office/drawing/2014/main" id="{0DAEA076-FD20-4059-96B3-D2056993E0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4" name="Pladsholder til dato 3">
            <a:extLst>
              <a:ext uri="{FF2B5EF4-FFF2-40B4-BE49-F238E27FC236}">
                <a16:creationId xmlns:a16="http://schemas.microsoft.com/office/drawing/2014/main" id="{45DECD4F-E375-4BDF-8B54-C59A7A4C89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26A9F-44DC-423A-8457-BFB770D3FBC9}" type="datetimeFigureOut">
              <a:rPr lang="en-GB" smtClean="0"/>
              <a:t>19/04/2022</a:t>
            </a:fld>
            <a:endParaRPr lang="en-GB"/>
          </a:p>
        </p:txBody>
      </p:sp>
      <p:sp>
        <p:nvSpPr>
          <p:cNvPr id="5" name="Pladsholder til sidefod 4">
            <a:extLst>
              <a:ext uri="{FF2B5EF4-FFF2-40B4-BE49-F238E27FC236}">
                <a16:creationId xmlns:a16="http://schemas.microsoft.com/office/drawing/2014/main" id="{4B4B4EC5-18B2-45B1-B136-A440F12181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dsholder til slidenummer 5">
            <a:extLst>
              <a:ext uri="{FF2B5EF4-FFF2-40B4-BE49-F238E27FC236}">
                <a16:creationId xmlns:a16="http://schemas.microsoft.com/office/drawing/2014/main" id="{FDC28121-AC06-46EB-920D-B4AC089A22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44578-A9F9-4184-9101-06D084D8501F}" type="slidenum">
              <a:rPr lang="en-GB" smtClean="0"/>
              <a:t>‹nr.›</a:t>
            </a:fld>
            <a:endParaRPr lang="en-GB"/>
          </a:p>
        </p:txBody>
      </p:sp>
    </p:spTree>
    <p:extLst>
      <p:ext uri="{BB962C8B-B14F-4D97-AF65-F5344CB8AC3E}">
        <p14:creationId xmlns:p14="http://schemas.microsoft.com/office/powerpoint/2010/main" val="3381643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wm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pubmed.ncbi.nlm.nih.gov/16155457/"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ve.dk/" TargetMode="External"/><Relationship Id="rId2" Type="http://schemas.openxmlformats.org/officeDocument/2006/relationships/hyperlink" Target="http://www.inforse.org/" TargetMode="Externa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inforse.org/europe/Vision2050.htm" TargetMode="Externa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slides/_rels/slide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28DA8-E6A8-447B-A248-5EBE26107CE9}"/>
              </a:ext>
            </a:extLst>
          </p:cNvPr>
          <p:cNvSpPr>
            <a:spLocks noGrp="1"/>
          </p:cNvSpPr>
          <p:nvPr>
            <p:ph type="ctrTitle"/>
          </p:nvPr>
        </p:nvSpPr>
        <p:spPr>
          <a:xfrm>
            <a:off x="1524000" y="567557"/>
            <a:ext cx="9144000" cy="1778079"/>
          </a:xfrm>
        </p:spPr>
        <p:txBody>
          <a:bodyPr>
            <a:normAutofit fontScale="90000"/>
          </a:bodyPr>
          <a:lstStyle/>
          <a:p>
            <a:r>
              <a:rPr lang="en-GB" dirty="0"/>
              <a:t>Skal vi </a:t>
            </a:r>
            <a:r>
              <a:rPr lang="en-GB" dirty="0" err="1"/>
              <a:t>satse</a:t>
            </a:r>
            <a:r>
              <a:rPr lang="en-GB" dirty="0"/>
              <a:t> </a:t>
            </a:r>
            <a:r>
              <a:rPr lang="en-GB" dirty="0" err="1"/>
              <a:t>på</a:t>
            </a:r>
            <a:r>
              <a:rPr lang="en-GB" dirty="0"/>
              <a:t> </a:t>
            </a:r>
            <a:r>
              <a:rPr lang="en-GB" dirty="0" err="1"/>
              <a:t>atomkraft</a:t>
            </a:r>
            <a:r>
              <a:rPr lang="en-GB" dirty="0"/>
              <a:t> </a:t>
            </a:r>
            <a:r>
              <a:rPr lang="en-GB" dirty="0" err="1"/>
              <a:t>eller</a:t>
            </a:r>
            <a:r>
              <a:rPr lang="en-GB" dirty="0"/>
              <a:t> </a:t>
            </a:r>
            <a:r>
              <a:rPr lang="en-GB" dirty="0" err="1"/>
              <a:t>holde</a:t>
            </a:r>
            <a:r>
              <a:rPr lang="en-GB" dirty="0"/>
              <a:t> os til </a:t>
            </a:r>
            <a:r>
              <a:rPr lang="en-GB" dirty="0" err="1"/>
              <a:t>vedvarende</a:t>
            </a:r>
            <a:r>
              <a:rPr lang="en-GB" dirty="0"/>
              <a:t> </a:t>
            </a:r>
            <a:r>
              <a:rPr lang="en-GB" dirty="0" err="1"/>
              <a:t>energi</a:t>
            </a:r>
            <a:r>
              <a:rPr lang="en-GB" dirty="0"/>
              <a:t>?</a:t>
            </a:r>
          </a:p>
        </p:txBody>
      </p:sp>
      <p:sp>
        <p:nvSpPr>
          <p:cNvPr id="3" name="Undertitel 2">
            <a:extLst>
              <a:ext uri="{FF2B5EF4-FFF2-40B4-BE49-F238E27FC236}">
                <a16:creationId xmlns:a16="http://schemas.microsoft.com/office/drawing/2014/main" id="{A20B98F9-87EA-470F-BE8D-49177425C0C9}"/>
              </a:ext>
            </a:extLst>
          </p:cNvPr>
          <p:cNvSpPr>
            <a:spLocks noGrp="1"/>
          </p:cNvSpPr>
          <p:nvPr>
            <p:ph type="subTitle" idx="1"/>
          </p:nvPr>
        </p:nvSpPr>
        <p:spPr>
          <a:xfrm>
            <a:off x="1524000" y="2786875"/>
            <a:ext cx="9144000" cy="1655762"/>
          </a:xfrm>
        </p:spPr>
        <p:txBody>
          <a:bodyPr/>
          <a:lstStyle/>
          <a:p>
            <a:r>
              <a:rPr lang="da-DK" dirty="0"/>
              <a:t>Gunnar Boye Olesen, International Network for Sustainable Energy, </a:t>
            </a:r>
          </a:p>
          <a:p>
            <a:r>
              <a:rPr lang="da-DK"/>
              <a:t>      5/4 </a:t>
            </a:r>
            <a:r>
              <a:rPr lang="da-DK" dirty="0"/>
              <a:t>2022</a:t>
            </a:r>
            <a:endParaRPr lang="en-GB" dirty="0"/>
          </a:p>
        </p:txBody>
      </p:sp>
      <p:pic>
        <p:nvPicPr>
          <p:cNvPr id="4" name="Picture 2">
            <a:extLst>
              <a:ext uri="{FF2B5EF4-FFF2-40B4-BE49-F238E27FC236}">
                <a16:creationId xmlns:a16="http://schemas.microsoft.com/office/drawing/2014/main" id="{22548276-933E-45F8-9C04-AA26A2A3A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743" y="3299690"/>
            <a:ext cx="3098800" cy="3435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Billede 5" descr="Et billede, der indeholder vand, himmel, udendørs, vindmølle&#10;&#10;Automatisk genereret beskrivelse">
            <a:extLst>
              <a:ext uri="{FF2B5EF4-FFF2-40B4-BE49-F238E27FC236}">
                <a16:creationId xmlns:a16="http://schemas.microsoft.com/office/drawing/2014/main" id="{E216331B-D531-4D99-B779-DBF3CF8E2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389" y="3299690"/>
            <a:ext cx="4580467" cy="3435350"/>
          </a:xfrm>
          <a:prstGeom prst="rect">
            <a:avLst/>
          </a:prstGeom>
        </p:spPr>
      </p:pic>
    </p:spTree>
    <p:extLst>
      <p:ext uri="{BB962C8B-B14F-4D97-AF65-F5344CB8AC3E}">
        <p14:creationId xmlns:p14="http://schemas.microsoft.com/office/powerpoint/2010/main" val="2238203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descr="T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3680"/>
            <a:ext cx="9144000" cy="4901834"/>
          </a:xfrm>
          <a:prstGeom prst="rect">
            <a:avLst/>
          </a:prstGeom>
        </p:spPr>
      </p:pic>
      <p:pic>
        <p:nvPicPr>
          <p:cNvPr id="5" name="Billede 4" descr="ve_primelogo_neg.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7440478" y="4078120"/>
            <a:ext cx="3227522" cy="690034"/>
          </a:xfrm>
          <a:prstGeom prst="rect">
            <a:avLst/>
          </a:prstGeom>
        </p:spPr>
      </p:pic>
      <p:sp>
        <p:nvSpPr>
          <p:cNvPr id="6" name="Tekstfelt 5"/>
          <p:cNvSpPr txBox="1"/>
          <p:nvPr/>
        </p:nvSpPr>
        <p:spPr>
          <a:xfrm>
            <a:off x="2633580" y="4906752"/>
            <a:ext cx="7211461" cy="1399742"/>
          </a:xfrm>
          <a:prstGeom prst="rect">
            <a:avLst/>
          </a:prstGeom>
          <a:noFill/>
        </p:spPr>
        <p:txBody>
          <a:bodyPr wrap="square" rtlCol="0">
            <a:spAutoFit/>
          </a:bodyPr>
          <a:lstStyle/>
          <a:p>
            <a:pPr marL="106363">
              <a:lnSpc>
                <a:spcPct val="120000"/>
              </a:lnSpc>
              <a:buSzPct val="45000"/>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da-DK" dirty="0">
                <a:latin typeface="Corbel"/>
                <a:cs typeface="Corbel"/>
              </a:rPr>
              <a:t>• Personbilerne bruger stadig mere energi, 8% mere siden 2006</a:t>
            </a:r>
          </a:p>
          <a:p>
            <a:pPr marL="106363">
              <a:lnSpc>
                <a:spcPct val="120000"/>
              </a:lnSpc>
              <a:buSzPct val="45000"/>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da-DK" dirty="0">
                <a:latin typeface="Corbel"/>
                <a:cs typeface="Corbel"/>
              </a:rPr>
              <a:t>•  </a:t>
            </a:r>
            <a:r>
              <a:rPr lang="da-DK">
                <a:latin typeface="Corbel"/>
                <a:cs typeface="Corbel"/>
              </a:rPr>
              <a:t>Elbiler er ved at blive billigere end dieselbiler, over deres livstid</a:t>
            </a:r>
            <a:endParaRPr lang="da-DK" dirty="0">
              <a:latin typeface="Corbel"/>
              <a:cs typeface="Corbel"/>
            </a:endParaRPr>
          </a:p>
          <a:p>
            <a:pPr marL="106363">
              <a:lnSpc>
                <a:spcPct val="120000"/>
              </a:lnSpc>
              <a:buSzPct val="45000"/>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da-DK" dirty="0">
                <a:latin typeface="Corbel"/>
                <a:cs typeface="Corbel"/>
              </a:rPr>
              <a:t>• Men rigtig anvendt er jernbaner billigere – cykler er billigst</a:t>
            </a:r>
          </a:p>
          <a:p>
            <a:pPr marL="106363">
              <a:lnSpc>
                <a:spcPct val="120000"/>
              </a:lnSpc>
              <a:buSzPct val="45000"/>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da-DK" dirty="0">
                <a:latin typeface="Corbel"/>
                <a:cs typeface="Corbel"/>
              </a:rPr>
              <a:t>• Vi skal omstille transportinvesteringer fra motorveje til tog og cykler</a:t>
            </a:r>
          </a:p>
        </p:txBody>
      </p:sp>
      <p:pic>
        <p:nvPicPr>
          <p:cNvPr id="7" name="Billede 6" descr="GrønP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3750" y="0"/>
            <a:ext cx="6729984" cy="2084832"/>
          </a:xfrm>
          <a:prstGeom prst="rect">
            <a:avLst/>
          </a:prstGeom>
        </p:spPr>
      </p:pic>
      <p:sp>
        <p:nvSpPr>
          <p:cNvPr id="8" name="Tekstfelt 7"/>
          <p:cNvSpPr txBox="1"/>
          <p:nvPr/>
        </p:nvSpPr>
        <p:spPr>
          <a:xfrm>
            <a:off x="1719180" y="320248"/>
            <a:ext cx="5372501" cy="1764585"/>
          </a:xfrm>
          <a:prstGeom prst="rect">
            <a:avLst/>
          </a:prstGeom>
          <a:noFill/>
        </p:spPr>
        <p:txBody>
          <a:bodyPr wrap="square" rtlCol="0">
            <a:spAutoFit/>
          </a:bodyPr>
          <a:lstStyle/>
          <a:p>
            <a:pPr>
              <a:lnSpc>
                <a:spcPct val="90000"/>
              </a:lnSpc>
            </a:pPr>
            <a:r>
              <a:rPr lang="da-DK" sz="4000" dirty="0">
                <a:solidFill>
                  <a:srgbClr val="FFFFFF"/>
                </a:solidFill>
                <a:latin typeface="Corbel"/>
                <a:cs typeface="Corbel"/>
              </a:rPr>
              <a:t>Transport </a:t>
            </a:r>
            <a:br>
              <a:rPr lang="da-DK" sz="4000" dirty="0">
                <a:solidFill>
                  <a:srgbClr val="FFFFFF"/>
                </a:solidFill>
                <a:latin typeface="Corbel"/>
                <a:cs typeface="Corbel"/>
              </a:rPr>
            </a:br>
            <a:r>
              <a:rPr lang="da-DK" sz="4000" dirty="0">
                <a:solidFill>
                  <a:srgbClr val="FFFFFF"/>
                </a:solidFill>
                <a:latin typeface="Corbel"/>
                <a:cs typeface="Corbel"/>
              </a:rPr>
              <a:t>er nøglen til 100% vedvarende energi</a:t>
            </a:r>
          </a:p>
        </p:txBody>
      </p:sp>
    </p:spTree>
    <p:extLst>
      <p:ext uri="{BB962C8B-B14F-4D97-AF65-F5344CB8AC3E}">
        <p14:creationId xmlns:p14="http://schemas.microsoft.com/office/powerpoint/2010/main" val="3432951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nergiforsyn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3680"/>
            <a:ext cx="9144000" cy="4901834"/>
          </a:xfrm>
          <a:prstGeom prst="rect">
            <a:avLst/>
          </a:prstGeom>
        </p:spPr>
      </p:pic>
      <p:pic>
        <p:nvPicPr>
          <p:cNvPr id="4" name="Billede 3" descr="ve_primelogo_neg.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620211" y="143086"/>
            <a:ext cx="3227522" cy="690034"/>
          </a:xfrm>
          <a:prstGeom prst="rect">
            <a:avLst/>
          </a:prstGeom>
        </p:spPr>
      </p:pic>
      <p:pic>
        <p:nvPicPr>
          <p:cNvPr id="6" name="Billede 5" descr="GrønP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9" y="2686423"/>
            <a:ext cx="6729984" cy="2084832"/>
          </a:xfrm>
          <a:prstGeom prst="rect">
            <a:avLst/>
          </a:prstGeom>
        </p:spPr>
      </p:pic>
      <p:sp>
        <p:nvSpPr>
          <p:cNvPr id="7" name="Tekstfelt 6"/>
          <p:cNvSpPr txBox="1"/>
          <p:nvPr/>
        </p:nvSpPr>
        <p:spPr>
          <a:xfrm>
            <a:off x="1731035" y="3178480"/>
            <a:ext cx="6275046" cy="1446550"/>
          </a:xfrm>
          <a:prstGeom prst="rect">
            <a:avLst/>
          </a:prstGeom>
          <a:noFill/>
        </p:spPr>
        <p:txBody>
          <a:bodyPr wrap="square" rtlCol="0">
            <a:spAutoFit/>
          </a:bodyPr>
          <a:lstStyle/>
          <a:p>
            <a:r>
              <a:rPr lang="da-DK" sz="4400" dirty="0">
                <a:solidFill>
                  <a:schemeClr val="bg1"/>
                </a:solidFill>
                <a:latin typeface="Corbel"/>
                <a:cs typeface="Corbel"/>
              </a:rPr>
              <a:t>Udbyg vedvarende energi</a:t>
            </a:r>
          </a:p>
          <a:p>
            <a:r>
              <a:rPr lang="da-DK" sz="4400" dirty="0">
                <a:solidFill>
                  <a:schemeClr val="bg1"/>
                </a:solidFill>
                <a:latin typeface="Corbel"/>
                <a:cs typeface="Corbel"/>
              </a:rPr>
              <a:t> - Sæt 2030 mål</a:t>
            </a:r>
          </a:p>
        </p:txBody>
      </p:sp>
      <p:sp>
        <p:nvSpPr>
          <p:cNvPr id="10" name="Tekstfelt 9"/>
          <p:cNvSpPr txBox="1"/>
          <p:nvPr/>
        </p:nvSpPr>
        <p:spPr>
          <a:xfrm>
            <a:off x="2620211" y="4768154"/>
            <a:ext cx="6497054" cy="2419124"/>
          </a:xfrm>
          <a:prstGeom prst="rect">
            <a:avLst/>
          </a:prstGeom>
          <a:noFill/>
        </p:spPr>
        <p:txBody>
          <a:bodyPr wrap="square" rtlCol="0">
            <a:spAutoFit/>
          </a:bodyPr>
          <a:lstStyle/>
          <a:p>
            <a:pPr marL="106363">
              <a:lnSpc>
                <a:spcPct val="120000"/>
              </a:lnSpc>
              <a:buSzPct val="45000"/>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da-DK" b="1" dirty="0">
                <a:latin typeface="Corbel"/>
                <a:cs typeface="Corbel"/>
              </a:rPr>
              <a:t>11000 MW vindkraft i 2030, halvdelen på land (fra 5500 MW)</a:t>
            </a:r>
          </a:p>
          <a:p>
            <a:pPr marL="106363">
              <a:lnSpc>
                <a:spcPct val="120000"/>
              </a:lnSpc>
              <a:buSzPct val="45000"/>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da-DK" b="1" dirty="0">
                <a:latin typeface="Corbel"/>
                <a:cs typeface="Corbel"/>
              </a:rPr>
              <a:t>4000 MW solceller i 2030 (fra 700 MW)</a:t>
            </a:r>
          </a:p>
          <a:p>
            <a:pPr marL="106363">
              <a:lnSpc>
                <a:spcPct val="120000"/>
              </a:lnSpc>
              <a:buSzPct val="45000"/>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da-DK" b="1" dirty="0">
                <a:latin typeface="Corbel"/>
                <a:cs typeface="Corbel"/>
              </a:rPr>
              <a:t>1800 MW varmepumper i fjernvarme</a:t>
            </a:r>
          </a:p>
          <a:p>
            <a:pPr marL="106363">
              <a:lnSpc>
                <a:spcPct val="120000"/>
              </a:lnSpc>
              <a:buSzPct val="45000"/>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da-DK" b="1" dirty="0">
                <a:latin typeface="Corbel"/>
                <a:cs typeface="Corbel"/>
              </a:rPr>
              <a:t>850 MW </a:t>
            </a:r>
            <a:r>
              <a:rPr lang="da-DK" b="1" dirty="0" err="1">
                <a:latin typeface="Corbel"/>
                <a:cs typeface="Corbel"/>
              </a:rPr>
              <a:t>biokraftvarme</a:t>
            </a:r>
            <a:r>
              <a:rPr lang="da-DK" b="1" dirty="0">
                <a:latin typeface="Corbel"/>
                <a:cs typeface="Corbel"/>
              </a:rPr>
              <a:t> og 3000 MW </a:t>
            </a:r>
            <a:r>
              <a:rPr lang="da-DK" b="1" dirty="0" err="1">
                <a:latin typeface="Corbel"/>
                <a:cs typeface="Corbel"/>
              </a:rPr>
              <a:t>gasspidslastkraftvarme</a:t>
            </a:r>
            <a:endParaRPr lang="da-DK" b="1" dirty="0">
              <a:latin typeface="Corbel"/>
              <a:cs typeface="Corbel"/>
            </a:endParaRPr>
          </a:p>
          <a:p>
            <a:pPr marL="106363">
              <a:lnSpc>
                <a:spcPct val="120000"/>
              </a:lnSpc>
              <a:buSzPct val="45000"/>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da-DK" b="1" dirty="0">
                <a:latin typeface="Corbel"/>
                <a:cs typeface="Corbel"/>
              </a:rPr>
              <a:t>20 PJ solvarme (11 </a:t>
            </a:r>
            <a:r>
              <a:rPr lang="da-DK" b="1" dirty="0" err="1">
                <a:latin typeface="Corbel"/>
                <a:cs typeface="Corbel"/>
              </a:rPr>
              <a:t>mill</a:t>
            </a:r>
            <a:r>
              <a:rPr lang="da-DK" b="1" dirty="0">
                <a:latin typeface="Corbel"/>
                <a:cs typeface="Corbel"/>
              </a:rPr>
              <a:t>. m2 = 1100 ha) og 19 PJ </a:t>
            </a:r>
            <a:r>
              <a:rPr lang="da-DK" b="1" dirty="0" err="1">
                <a:latin typeface="Corbel"/>
                <a:cs typeface="Corbel"/>
              </a:rPr>
              <a:t>geotermi</a:t>
            </a:r>
            <a:endParaRPr lang="da-DK" b="1" dirty="0">
              <a:latin typeface="Corbel"/>
              <a:cs typeface="Corbel"/>
            </a:endParaRPr>
          </a:p>
          <a:p>
            <a:pPr marL="106363">
              <a:lnSpc>
                <a:spcPct val="120000"/>
              </a:lnSpc>
              <a:buSzPct val="45000"/>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da-DK" b="1" dirty="0">
                <a:latin typeface="Corbel"/>
                <a:cs typeface="Corbel"/>
              </a:rPr>
              <a:t>Bæredygtig biomasse – 135 PJ i Danmark</a:t>
            </a:r>
          </a:p>
          <a:p>
            <a:pPr marL="106363">
              <a:lnSpc>
                <a:spcPct val="120000"/>
              </a:lnSpc>
              <a:buSzPct val="45000"/>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endParaRPr lang="da-DK" b="1" dirty="0">
              <a:latin typeface="Corbel"/>
              <a:cs typeface="Corbel"/>
            </a:endParaRPr>
          </a:p>
        </p:txBody>
      </p:sp>
    </p:spTree>
    <p:extLst>
      <p:ext uri="{BB962C8B-B14F-4D97-AF65-F5344CB8AC3E}">
        <p14:creationId xmlns:p14="http://schemas.microsoft.com/office/powerpoint/2010/main" val="4039006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Folkeligdeltagel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3680"/>
            <a:ext cx="9144000" cy="4901834"/>
          </a:xfrm>
          <a:prstGeom prst="rect">
            <a:avLst/>
          </a:prstGeom>
        </p:spPr>
      </p:pic>
      <p:pic>
        <p:nvPicPr>
          <p:cNvPr id="5" name="Billede 4" descr="ve_primelogo_neg.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620211" y="143086"/>
            <a:ext cx="3227522" cy="690034"/>
          </a:xfrm>
          <a:prstGeom prst="rect">
            <a:avLst/>
          </a:prstGeom>
        </p:spPr>
      </p:pic>
      <p:sp>
        <p:nvSpPr>
          <p:cNvPr id="6" name="Tekstfelt 5"/>
          <p:cNvSpPr txBox="1"/>
          <p:nvPr/>
        </p:nvSpPr>
        <p:spPr>
          <a:xfrm>
            <a:off x="2620212" y="4853281"/>
            <a:ext cx="7224829" cy="1745093"/>
          </a:xfrm>
          <a:prstGeom prst="rect">
            <a:avLst/>
          </a:prstGeom>
          <a:noFill/>
        </p:spPr>
        <p:txBody>
          <a:bodyPr wrap="square" rtlCol="0">
            <a:spAutoFit/>
          </a:bodyPr>
          <a:lstStyle/>
          <a:p>
            <a:pPr marL="106363">
              <a:lnSpc>
                <a:spcPct val="120000"/>
              </a:lnSpc>
              <a:buSzPct val="45000"/>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da-DK" dirty="0">
                <a:latin typeface="Corbel"/>
                <a:cs typeface="Corbel"/>
              </a:rPr>
              <a:t>• Vindkraft på land </a:t>
            </a:r>
            <a:r>
              <a:rPr lang="da-DK" b="1" dirty="0">
                <a:latin typeface="Corbel"/>
                <a:cs typeface="Corbel"/>
              </a:rPr>
              <a:t>af</a:t>
            </a:r>
            <a:r>
              <a:rPr lang="da-DK" dirty="0">
                <a:latin typeface="Corbel"/>
                <a:cs typeface="Corbel"/>
              </a:rPr>
              <a:t> naboer, ikke </a:t>
            </a:r>
            <a:r>
              <a:rPr lang="da-DK" b="1" dirty="0">
                <a:latin typeface="Corbel"/>
                <a:cs typeface="Corbel"/>
              </a:rPr>
              <a:t>mod</a:t>
            </a:r>
            <a:r>
              <a:rPr lang="da-DK" dirty="0">
                <a:latin typeface="Corbel"/>
                <a:cs typeface="Corbel"/>
              </a:rPr>
              <a:t> naboer</a:t>
            </a:r>
          </a:p>
          <a:p>
            <a:pPr marL="106363">
              <a:lnSpc>
                <a:spcPct val="120000"/>
              </a:lnSpc>
              <a:buSzPct val="45000"/>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da-DK" dirty="0">
                <a:latin typeface="Corbel"/>
                <a:cs typeface="Corbel"/>
              </a:rPr>
              <a:t>• Vindmølleplaceringer skal reserveres til lokale projekter</a:t>
            </a:r>
          </a:p>
          <a:p>
            <a:pPr marL="106363">
              <a:lnSpc>
                <a:spcPct val="120000"/>
              </a:lnSpc>
              <a:buSzPct val="45000"/>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da-DK" dirty="0">
                <a:latin typeface="Corbel"/>
                <a:cs typeface="Corbel"/>
              </a:rPr>
              <a:t>• Behov for hjælp til at starte lokale VE-projekter for vind, biogas o.a.</a:t>
            </a:r>
          </a:p>
          <a:p>
            <a:pPr marL="106363">
              <a:lnSpc>
                <a:spcPct val="120000"/>
              </a:lnSpc>
              <a:buSzPct val="45000"/>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da-DK" dirty="0">
                <a:latin typeface="Corbel"/>
                <a:cs typeface="Corbel"/>
              </a:rPr>
              <a:t>• Havmøller tættere på kysterne og med folkelig deltagelse</a:t>
            </a:r>
          </a:p>
          <a:p>
            <a:pPr marL="106363">
              <a:lnSpc>
                <a:spcPct val="120000"/>
              </a:lnSpc>
              <a:buSzPct val="45000"/>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da-DK" dirty="0">
                <a:latin typeface="Corbel"/>
                <a:cs typeface="Corbel"/>
              </a:rPr>
              <a:t>   – nej til dyre </a:t>
            </a:r>
            <a:r>
              <a:rPr lang="da-DK" dirty="0" err="1">
                <a:latin typeface="Corbel"/>
                <a:cs typeface="Corbel"/>
              </a:rPr>
              <a:t>megaprojekter</a:t>
            </a:r>
            <a:endParaRPr lang="da-DK" dirty="0">
              <a:latin typeface="Corbel"/>
              <a:cs typeface="Corbel"/>
            </a:endParaRPr>
          </a:p>
        </p:txBody>
      </p:sp>
      <p:pic>
        <p:nvPicPr>
          <p:cNvPr id="7" name="Billede 6" descr="GrønP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9" y="2686423"/>
            <a:ext cx="6729984" cy="2084832"/>
          </a:xfrm>
          <a:prstGeom prst="rect">
            <a:avLst/>
          </a:prstGeom>
        </p:spPr>
      </p:pic>
      <p:sp>
        <p:nvSpPr>
          <p:cNvPr id="8" name="Tekstfelt 7"/>
          <p:cNvSpPr txBox="1"/>
          <p:nvPr/>
        </p:nvSpPr>
        <p:spPr>
          <a:xfrm>
            <a:off x="2620212" y="2960340"/>
            <a:ext cx="5385869" cy="1323439"/>
          </a:xfrm>
          <a:prstGeom prst="rect">
            <a:avLst/>
          </a:prstGeom>
          <a:noFill/>
        </p:spPr>
        <p:txBody>
          <a:bodyPr wrap="square" rtlCol="0">
            <a:spAutoFit/>
          </a:bodyPr>
          <a:lstStyle/>
          <a:p>
            <a:r>
              <a:rPr lang="da-DK" sz="4000" dirty="0">
                <a:solidFill>
                  <a:schemeClr val="bg1"/>
                </a:solidFill>
                <a:latin typeface="Corbel"/>
                <a:cs typeface="Corbel"/>
              </a:rPr>
              <a:t>Vedvarende energi </a:t>
            </a:r>
            <a:br>
              <a:rPr lang="da-DK" sz="4000" dirty="0">
                <a:solidFill>
                  <a:schemeClr val="bg1"/>
                </a:solidFill>
                <a:latin typeface="Corbel"/>
                <a:cs typeface="Corbel"/>
              </a:rPr>
            </a:br>
            <a:r>
              <a:rPr lang="da-DK" sz="4000" dirty="0">
                <a:solidFill>
                  <a:schemeClr val="bg1"/>
                </a:solidFill>
                <a:latin typeface="Corbel"/>
                <a:cs typeface="Corbel"/>
              </a:rPr>
              <a:t>med folkelig deltagelse</a:t>
            </a:r>
          </a:p>
        </p:txBody>
      </p:sp>
    </p:spTree>
    <p:extLst>
      <p:ext uri="{BB962C8B-B14F-4D97-AF65-F5344CB8AC3E}">
        <p14:creationId xmlns:p14="http://schemas.microsoft.com/office/powerpoint/2010/main" val="1750692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BlåBaggrund.png"/>
          <p:cNvPicPr>
            <a:picLocks noChangeAspect="1"/>
          </p:cNvPicPr>
          <p:nvPr/>
        </p:nvPicPr>
        <p:blipFill rotWithShape="1">
          <a:blip r:embed="rId2">
            <a:extLst>
              <a:ext uri="{28A0092B-C50C-407E-A947-70E740481C1C}">
                <a14:useLocalDpi xmlns:a14="http://schemas.microsoft.com/office/drawing/2010/main" val="0"/>
              </a:ext>
            </a:extLst>
          </a:blip>
          <a:srcRect t="2730" b="57364"/>
          <a:stretch/>
        </p:blipFill>
        <p:spPr>
          <a:xfrm>
            <a:off x="1524000" y="4901834"/>
            <a:ext cx="9144000" cy="1956166"/>
          </a:xfrm>
          <a:prstGeom prst="rect">
            <a:avLst/>
          </a:prstGeom>
        </p:spPr>
      </p:pic>
      <p:sp>
        <p:nvSpPr>
          <p:cNvPr id="6" name="Tekstfelt 4"/>
          <p:cNvSpPr txBox="1"/>
          <p:nvPr/>
        </p:nvSpPr>
        <p:spPr>
          <a:xfrm>
            <a:off x="2075543" y="5297377"/>
            <a:ext cx="7910668" cy="1323439"/>
          </a:xfrm>
          <a:prstGeom prst="rect">
            <a:avLst/>
          </a:prstGeom>
          <a:noFill/>
        </p:spPr>
        <p:txBody>
          <a:bodyPr wrap="square" rtlCol="0">
            <a:spAutoFit/>
          </a:bodyPr>
          <a:lstStyle/>
          <a:p>
            <a:r>
              <a:rPr lang="da-DK" sz="4000" dirty="0">
                <a:solidFill>
                  <a:srgbClr val="FFFFFF"/>
                </a:solidFill>
                <a:latin typeface="Corbel"/>
                <a:cs typeface="Corbel"/>
              </a:rPr>
              <a:t>Stor variation i </a:t>
            </a:r>
            <a:r>
              <a:rPr lang="da-DK" sz="4000" dirty="0" err="1">
                <a:solidFill>
                  <a:srgbClr val="FFFFFF"/>
                </a:solidFill>
                <a:latin typeface="Corbel"/>
                <a:cs typeface="Corbel"/>
              </a:rPr>
              <a:t>elproduktion</a:t>
            </a:r>
            <a:r>
              <a:rPr lang="da-DK" sz="4000" dirty="0">
                <a:solidFill>
                  <a:srgbClr val="FFFFFF"/>
                </a:solidFill>
                <a:latin typeface="Corbel"/>
                <a:cs typeface="Corbel"/>
              </a:rPr>
              <a:t> og forbrug, 100% VE</a:t>
            </a:r>
            <a:r>
              <a:rPr lang="da-DK" sz="4000">
                <a:solidFill>
                  <a:srgbClr val="FFFFFF"/>
                </a:solidFill>
                <a:latin typeface="Corbel"/>
                <a:cs typeface="Corbel"/>
              </a:rPr>
              <a:t>, uge </a:t>
            </a:r>
            <a:r>
              <a:rPr lang="da-DK" sz="4000" dirty="0">
                <a:solidFill>
                  <a:srgbClr val="FFFFFF"/>
                </a:solidFill>
                <a:latin typeface="Corbel"/>
                <a:cs typeface="Corbel"/>
              </a:rPr>
              <a:t>i marts</a:t>
            </a:r>
          </a:p>
        </p:txBody>
      </p:sp>
      <p:pic>
        <p:nvPicPr>
          <p:cNvPr id="77826" name="Picture 2"/>
          <p:cNvPicPr>
            <a:picLocks noChangeAspect="1" noChangeArrowheads="1"/>
          </p:cNvPicPr>
          <p:nvPr/>
        </p:nvPicPr>
        <p:blipFill>
          <a:blip r:embed="rId3"/>
          <a:srcRect/>
          <a:stretch>
            <a:fillRect/>
          </a:stretch>
        </p:blipFill>
        <p:spPr bwMode="auto">
          <a:xfrm>
            <a:off x="2633579" y="217715"/>
            <a:ext cx="7352632" cy="2587259"/>
          </a:xfrm>
          <a:prstGeom prst="rect">
            <a:avLst/>
          </a:prstGeom>
          <a:noFill/>
          <a:ln w="9525">
            <a:noFill/>
            <a:miter lim="800000"/>
            <a:headEnd/>
            <a:tailEnd/>
          </a:ln>
        </p:spPr>
      </p:pic>
      <p:pic>
        <p:nvPicPr>
          <p:cNvPr id="77827" name="Picture 3"/>
          <p:cNvPicPr>
            <a:picLocks noChangeAspect="1" noChangeArrowheads="1"/>
          </p:cNvPicPr>
          <p:nvPr/>
        </p:nvPicPr>
        <p:blipFill>
          <a:blip r:embed="rId4"/>
          <a:srcRect/>
          <a:stretch>
            <a:fillRect/>
          </a:stretch>
        </p:blipFill>
        <p:spPr bwMode="auto">
          <a:xfrm>
            <a:off x="2633579" y="2804973"/>
            <a:ext cx="7352632" cy="2096860"/>
          </a:xfrm>
          <a:prstGeom prst="rect">
            <a:avLst/>
          </a:prstGeom>
          <a:noFill/>
          <a:ln w="9525">
            <a:noFill/>
            <a:miter lim="800000"/>
            <a:headEnd/>
            <a:tailEnd/>
          </a:ln>
        </p:spPr>
      </p:pic>
      <p:pic>
        <p:nvPicPr>
          <p:cNvPr id="10" name="Billede 9" descr="ve_primelogo_blac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0"/>
            <a:ext cx="2573610" cy="550230"/>
          </a:xfrm>
          <a:prstGeom prst="rect">
            <a:avLst/>
          </a:prstGeom>
        </p:spPr>
      </p:pic>
    </p:spTree>
    <p:extLst>
      <p:ext uri="{BB962C8B-B14F-4D97-AF65-F5344CB8AC3E}">
        <p14:creationId xmlns:p14="http://schemas.microsoft.com/office/powerpoint/2010/main" val="2978931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BlåBaggrund.png"/>
          <p:cNvPicPr>
            <a:picLocks noChangeAspect="1"/>
          </p:cNvPicPr>
          <p:nvPr/>
        </p:nvPicPr>
        <p:blipFill rotWithShape="1">
          <a:blip r:embed="rId2">
            <a:extLst>
              <a:ext uri="{28A0092B-C50C-407E-A947-70E740481C1C}">
                <a14:useLocalDpi xmlns:a14="http://schemas.microsoft.com/office/drawing/2010/main" val="0"/>
              </a:ext>
            </a:extLst>
          </a:blip>
          <a:srcRect t="2730" b="57364"/>
          <a:stretch/>
        </p:blipFill>
        <p:spPr>
          <a:xfrm>
            <a:off x="1524000" y="4901834"/>
            <a:ext cx="9144000" cy="1956166"/>
          </a:xfrm>
          <a:prstGeom prst="rect">
            <a:avLst/>
          </a:prstGeom>
        </p:spPr>
      </p:pic>
      <p:sp>
        <p:nvSpPr>
          <p:cNvPr id="5" name="Tekstfelt 4"/>
          <p:cNvSpPr txBox="1"/>
          <p:nvPr/>
        </p:nvSpPr>
        <p:spPr>
          <a:xfrm>
            <a:off x="2633579" y="5308922"/>
            <a:ext cx="7352632" cy="1323439"/>
          </a:xfrm>
          <a:prstGeom prst="rect">
            <a:avLst/>
          </a:prstGeom>
          <a:noFill/>
        </p:spPr>
        <p:txBody>
          <a:bodyPr wrap="square" rtlCol="0">
            <a:spAutoFit/>
          </a:bodyPr>
          <a:lstStyle/>
          <a:p>
            <a:pPr algn="ctr"/>
            <a:r>
              <a:rPr lang="da-DK" sz="4000" dirty="0">
                <a:solidFill>
                  <a:schemeClr val="bg1"/>
                </a:solidFill>
                <a:latin typeface="Corbel"/>
                <a:cs typeface="Corbel"/>
              </a:rPr>
              <a:t>Omstilling til 100% </a:t>
            </a:r>
          </a:p>
          <a:p>
            <a:pPr algn="ctr"/>
            <a:r>
              <a:rPr lang="da-DK" sz="4000" dirty="0">
                <a:solidFill>
                  <a:schemeClr val="bg1"/>
                </a:solidFill>
                <a:latin typeface="Corbel"/>
                <a:cs typeface="Corbel"/>
              </a:rPr>
              <a:t>vedvarende energi i 2030</a:t>
            </a:r>
          </a:p>
        </p:txBody>
      </p:sp>
      <p:pic>
        <p:nvPicPr>
          <p:cNvPr id="6" name="Billede 5" descr="ve_primelogo_bla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3476" y="130239"/>
            <a:ext cx="3267626" cy="698609"/>
          </a:xfrm>
          <a:prstGeom prst="rect">
            <a:avLst/>
          </a:prstGeom>
        </p:spPr>
      </p:pic>
      <p:graphicFrame>
        <p:nvGraphicFramePr>
          <p:cNvPr id="7" name="Diagram 6"/>
          <p:cNvGraphicFramePr>
            <a:graphicFrameLocks/>
          </p:cNvGraphicFramePr>
          <p:nvPr/>
        </p:nvGraphicFramePr>
        <p:xfrm>
          <a:off x="2676873" y="1166092"/>
          <a:ext cx="6910668" cy="3534063"/>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Lige forbindelse 8"/>
          <p:cNvCxnSpPr/>
          <p:nvPr/>
        </p:nvCxnSpPr>
        <p:spPr>
          <a:xfrm flipV="1">
            <a:off x="6270172" y="2554515"/>
            <a:ext cx="14515" cy="166914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5294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p:cNvPicPr>
            <a:picLocks noChangeAspect="1" noChangeArrowheads="1"/>
          </p:cNvPicPr>
          <p:nvPr/>
        </p:nvPicPr>
        <p:blipFill>
          <a:blip r:embed="rId2"/>
          <a:srcRect/>
          <a:stretch>
            <a:fillRect/>
          </a:stretch>
        </p:blipFill>
        <p:spPr bwMode="auto">
          <a:xfrm>
            <a:off x="2104571" y="828848"/>
            <a:ext cx="8267298" cy="4072987"/>
          </a:xfrm>
          <a:prstGeom prst="rect">
            <a:avLst/>
          </a:prstGeom>
          <a:noFill/>
          <a:ln w="9525">
            <a:noFill/>
            <a:miter lim="800000"/>
            <a:headEnd/>
            <a:tailEnd/>
          </a:ln>
          <a:effectLst/>
        </p:spPr>
      </p:pic>
      <p:pic>
        <p:nvPicPr>
          <p:cNvPr id="4" name="Billede 3" descr="BlåBaggrund.png"/>
          <p:cNvPicPr>
            <a:picLocks noChangeAspect="1"/>
          </p:cNvPicPr>
          <p:nvPr/>
        </p:nvPicPr>
        <p:blipFill rotWithShape="1">
          <a:blip r:embed="rId3">
            <a:extLst>
              <a:ext uri="{28A0092B-C50C-407E-A947-70E740481C1C}">
                <a14:useLocalDpi xmlns:a14="http://schemas.microsoft.com/office/drawing/2010/main" val="0"/>
              </a:ext>
            </a:extLst>
          </a:blip>
          <a:srcRect t="2730" b="57364"/>
          <a:stretch/>
        </p:blipFill>
        <p:spPr>
          <a:xfrm>
            <a:off x="1524000" y="4901834"/>
            <a:ext cx="9144000" cy="1956166"/>
          </a:xfrm>
          <a:prstGeom prst="rect">
            <a:avLst/>
          </a:prstGeom>
        </p:spPr>
      </p:pic>
      <p:sp>
        <p:nvSpPr>
          <p:cNvPr id="5" name="Tekstfelt 4"/>
          <p:cNvSpPr txBox="1"/>
          <p:nvPr/>
        </p:nvSpPr>
        <p:spPr>
          <a:xfrm>
            <a:off x="2633579" y="5285831"/>
            <a:ext cx="7352632" cy="707886"/>
          </a:xfrm>
          <a:prstGeom prst="rect">
            <a:avLst/>
          </a:prstGeom>
          <a:noFill/>
        </p:spPr>
        <p:txBody>
          <a:bodyPr wrap="square" rtlCol="0">
            <a:spAutoFit/>
          </a:bodyPr>
          <a:lstStyle/>
          <a:p>
            <a:r>
              <a:rPr lang="da-DK" sz="4000" dirty="0">
                <a:solidFill>
                  <a:srgbClr val="FFFFFF"/>
                </a:solidFill>
                <a:latin typeface="Corbel"/>
                <a:cs typeface="Corbel"/>
              </a:rPr>
              <a:t>Energisystemomkostninger 2030</a:t>
            </a:r>
          </a:p>
        </p:txBody>
      </p:sp>
      <p:pic>
        <p:nvPicPr>
          <p:cNvPr id="6" name="Billede 5" descr="ve_primelogo_blac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3476" y="130239"/>
            <a:ext cx="3267626" cy="698609"/>
          </a:xfrm>
          <a:prstGeom prst="rect">
            <a:avLst/>
          </a:prstGeom>
        </p:spPr>
      </p:pic>
    </p:spTree>
    <p:extLst>
      <p:ext uri="{BB962C8B-B14F-4D97-AF65-F5344CB8AC3E}">
        <p14:creationId xmlns:p14="http://schemas.microsoft.com/office/powerpoint/2010/main" val="1457395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A0DBB-3065-4E81-A699-471748447135}"/>
              </a:ext>
            </a:extLst>
          </p:cNvPr>
          <p:cNvSpPr>
            <a:spLocks noGrp="1"/>
          </p:cNvSpPr>
          <p:nvPr>
            <p:ph type="title"/>
          </p:nvPr>
        </p:nvSpPr>
        <p:spPr/>
        <p:txBody>
          <a:bodyPr/>
          <a:lstStyle/>
          <a:p>
            <a:r>
              <a:rPr lang="da-DK"/>
              <a:t>Globale scenarier for omstilling til VE</a:t>
            </a:r>
            <a:endParaRPr lang="en-GB"/>
          </a:p>
        </p:txBody>
      </p:sp>
      <p:sp>
        <p:nvSpPr>
          <p:cNvPr id="3" name="Pladsholder til indhold 2">
            <a:extLst>
              <a:ext uri="{FF2B5EF4-FFF2-40B4-BE49-F238E27FC236}">
                <a16:creationId xmlns:a16="http://schemas.microsoft.com/office/drawing/2014/main" id="{D6B21BF2-8683-4F0B-AFBC-737B224CF199}"/>
              </a:ext>
            </a:extLst>
          </p:cNvPr>
          <p:cNvSpPr>
            <a:spLocks noGrp="1"/>
          </p:cNvSpPr>
          <p:nvPr>
            <p:ph idx="1"/>
          </p:nvPr>
        </p:nvSpPr>
        <p:spPr/>
        <p:txBody>
          <a:bodyPr/>
          <a:lstStyle/>
          <a:p>
            <a:r>
              <a:rPr lang="da-DK"/>
              <a:t>prof. Bent Sørensen, RUC, 2000</a:t>
            </a:r>
          </a:p>
          <a:p>
            <a:r>
              <a:rPr lang="da-DK"/>
              <a:t>LUT University 2021, </a:t>
            </a:r>
            <a:r>
              <a:rPr lang="da-DK" sz="1800"/>
              <a:t>https://www.sciencedirect.com/science/article/pii/S0360544221007167</a:t>
            </a:r>
          </a:p>
          <a:p>
            <a:r>
              <a:rPr lang="en-GB"/>
              <a:t>Marc Jacobson, Stanford University</a:t>
            </a:r>
          </a:p>
          <a:p>
            <a:r>
              <a:rPr lang="en-GB"/>
              <a:t>University of Technology, Sidney, Sven Teske, RE scenarios for 1.5’C</a:t>
            </a:r>
          </a:p>
          <a:p>
            <a:r>
              <a:rPr lang="en-GB"/>
              <a:t>Paris Agreement Compatible Scenario, for EU</a:t>
            </a:r>
          </a:p>
          <a:p>
            <a:r>
              <a:rPr lang="en-GB"/>
              <a:t>negaWatt European scenario for 100% renewable energy</a:t>
            </a:r>
          </a:p>
          <a:p>
            <a:endParaRPr lang="en-GB"/>
          </a:p>
          <a:p>
            <a:pPr marL="0" indent="0">
              <a:buNone/>
            </a:pPr>
            <a:endParaRPr lang="en-GB"/>
          </a:p>
        </p:txBody>
      </p:sp>
    </p:spTree>
    <p:extLst>
      <p:ext uri="{BB962C8B-B14F-4D97-AF65-F5344CB8AC3E}">
        <p14:creationId xmlns:p14="http://schemas.microsoft.com/office/powerpoint/2010/main" val="2639769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a:extLst>
              <a:ext uri="{FF2B5EF4-FFF2-40B4-BE49-F238E27FC236}">
                <a16:creationId xmlns:a16="http://schemas.microsoft.com/office/drawing/2014/main" id="{B625AA7B-2A88-4666-A5F1-A83254CA3758}"/>
              </a:ext>
            </a:extLst>
          </p:cNvPr>
          <p:cNvSpPr txBox="1">
            <a:spLocks noChangeArrowheads="1"/>
          </p:cNvSpPr>
          <p:nvPr/>
        </p:nvSpPr>
        <p:spPr bwMode="auto">
          <a:xfrm>
            <a:off x="1523521" y="177140"/>
            <a:ext cx="8845409" cy="1068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200">
                <a:solidFill>
                  <a:srgbClr val="000000"/>
                </a:solidFill>
                <a:latin typeface="Arial" panose="020B0604020202020204" pitchFamily="34" charset="0"/>
                <a:cs typeface="Lucida Sans Unicode" panose="020B0602030504020204" pitchFamily="34"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800">
                <a:solidFill>
                  <a:srgbClr val="000000"/>
                </a:solidFill>
                <a:latin typeface="Arial" panose="020B0604020202020204" pitchFamily="34" charset="0"/>
                <a:cs typeface="Lucida Sans Unicode" panose="020B0602030504020204" pitchFamily="34"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panose="020B0604020202020204" pitchFamily="34" charset="0"/>
                <a:cs typeface="Lucida Sans Unicode" panose="020B0602030504020204" pitchFamily="34"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cs typeface="Lucida Sans Unicode" panose="020B0602030504020204" pitchFamily="34"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cs typeface="Lucida Sans Unicode" panose="020B0602030504020204" pitchFamily="34" charset="0"/>
              </a:defRPr>
            </a:lvl9pPr>
          </a:lstStyle>
          <a:p>
            <a:pPr algn="ctr" eaLnBrk="1">
              <a:spcAft>
                <a:spcPct val="0"/>
              </a:spcAft>
              <a:buClrTx/>
              <a:buFontTx/>
              <a:buNone/>
            </a:pPr>
            <a:r>
              <a:rPr lang="en-GB" altLang="en-US" sz="3992"/>
              <a:t>EU Sustainable Energy Vision</a:t>
            </a:r>
          </a:p>
        </p:txBody>
      </p:sp>
      <p:sp>
        <p:nvSpPr>
          <p:cNvPr id="23555" name="Text Box 2">
            <a:extLst>
              <a:ext uri="{FF2B5EF4-FFF2-40B4-BE49-F238E27FC236}">
                <a16:creationId xmlns:a16="http://schemas.microsoft.com/office/drawing/2014/main" id="{E491FCDB-4F2C-4D58-A02B-55512E2EB8FA}"/>
              </a:ext>
            </a:extLst>
          </p:cNvPr>
          <p:cNvSpPr txBox="1">
            <a:spLocks noChangeArrowheads="1"/>
          </p:cNvSpPr>
          <p:nvPr/>
        </p:nvSpPr>
        <p:spPr bwMode="auto">
          <a:xfrm>
            <a:off x="1841794" y="149776"/>
            <a:ext cx="8685551" cy="2664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0340" rIns="0" bIns="0"/>
          <a:lstStyle>
            <a:lvl1pPr marL="341313" indent="-307975">
              <a:lnSpc>
                <a:spcPct val="93000"/>
              </a:lnSpc>
              <a:spcAft>
                <a:spcPts val="1425"/>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 pos="9410700" algn="l"/>
              </a:tabLst>
              <a:defRPr sz="3200">
                <a:solidFill>
                  <a:srgbClr val="000000"/>
                </a:solidFill>
                <a:latin typeface="Arial" panose="020B0604020202020204" pitchFamily="34" charset="0"/>
                <a:cs typeface="Lucida Sans Unicode" panose="020B0602030504020204" pitchFamily="34" charset="0"/>
              </a:defRPr>
            </a:lvl1pPr>
            <a:lvl2pPr marL="741363" indent="-250825">
              <a:lnSpc>
                <a:spcPct val="93000"/>
              </a:lnSpc>
              <a:spcAft>
                <a:spcPts val="1138"/>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 pos="9410700" algn="l"/>
              </a:tabLst>
              <a:defRPr sz="2800">
                <a:solidFill>
                  <a:srgbClr val="000000"/>
                </a:solidFill>
                <a:latin typeface="Arial" panose="020B0604020202020204" pitchFamily="34" charset="0"/>
                <a:cs typeface="Lucida Sans Unicode" panose="020B0602030504020204" pitchFamily="34" charset="0"/>
              </a:defRPr>
            </a:lvl2pPr>
            <a:lvl3pPr>
              <a:lnSpc>
                <a:spcPct val="93000"/>
              </a:lnSpc>
              <a:spcAft>
                <a:spcPts val="85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 pos="9410700" algn="l"/>
              </a:tabLst>
              <a:defRPr sz="2400">
                <a:solidFill>
                  <a:srgbClr val="000000"/>
                </a:solidFill>
                <a:latin typeface="Arial" panose="020B0604020202020204" pitchFamily="34" charset="0"/>
                <a:cs typeface="Lucida Sans Unicode" panose="020B0602030504020204" pitchFamily="34" charset="0"/>
              </a:defRPr>
            </a:lvl3pPr>
            <a:lvl4pPr>
              <a:lnSpc>
                <a:spcPct val="93000"/>
              </a:lnSpc>
              <a:spcAft>
                <a:spcPts val="575"/>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 pos="9410700" algn="l"/>
              </a:tabLst>
              <a:defRPr sz="2000">
                <a:solidFill>
                  <a:srgbClr val="000000"/>
                </a:solidFill>
                <a:latin typeface="Arial" panose="020B0604020202020204" pitchFamily="34" charset="0"/>
                <a:cs typeface="Lucida Sans Unicode" panose="020B0602030504020204" pitchFamily="34" charset="0"/>
              </a:defRPr>
            </a:lvl4pPr>
            <a:lvl5pPr>
              <a:lnSpc>
                <a:spcPct val="93000"/>
              </a:lnSpc>
              <a:spcAft>
                <a:spcPts val="288"/>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 pos="9410700"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 pos="9410700"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 pos="9410700"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 pos="9410700"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 pos="9410700" algn="l"/>
              </a:tabLst>
              <a:defRPr sz="2000">
                <a:solidFill>
                  <a:srgbClr val="000000"/>
                </a:solidFill>
                <a:latin typeface="Arial" panose="020B0604020202020204" pitchFamily="34" charset="0"/>
                <a:cs typeface="Lucida Sans Unicode" panose="020B0602030504020204" pitchFamily="34" charset="0"/>
              </a:defRPr>
            </a:lvl9pPr>
          </a:lstStyle>
          <a:p>
            <a:pPr>
              <a:spcBef>
                <a:spcPts val="726"/>
              </a:spcBef>
              <a:spcAft>
                <a:spcPct val="0"/>
              </a:spcAft>
              <a:buClrTx/>
            </a:pPr>
            <a:endParaRPr lang="en-GB" altLang="en-US" sz="2903"/>
          </a:p>
          <a:p>
            <a:pPr>
              <a:spcBef>
                <a:spcPts val="726"/>
              </a:spcBef>
              <a:spcAft>
                <a:spcPct val="0"/>
              </a:spcAft>
              <a:buClrTx/>
            </a:pPr>
            <a:endParaRPr lang="en-GB" altLang="en-US" sz="2903"/>
          </a:p>
          <a:p>
            <a:pPr lvl="1">
              <a:lnSpc>
                <a:spcPct val="78000"/>
              </a:lnSpc>
              <a:spcBef>
                <a:spcPts val="635"/>
              </a:spcBef>
              <a:spcAft>
                <a:spcPct val="0"/>
              </a:spcAft>
              <a:buClrTx/>
            </a:pPr>
            <a:r>
              <a:rPr lang="en-GB" altLang="en-US" sz="2540">
                <a:solidFill>
                  <a:srgbClr val="FFFFCC"/>
                </a:solidFill>
                <a:latin typeface="Times New Roman" panose="02020603050405020304" pitchFamily="18" charset="0"/>
              </a:rPr>
              <a:t> </a:t>
            </a:r>
            <a:r>
              <a:rPr lang="en-GB" altLang="en-US" sz="2540">
                <a:latin typeface="Times New Roman" panose="02020603050405020304" pitchFamily="18" charset="0"/>
              </a:rPr>
              <a:t>- 100% (above 98%) CO</a:t>
            </a:r>
            <a:r>
              <a:rPr lang="en-GB" altLang="en-US" sz="2540" baseline="-33000">
                <a:latin typeface="Times New Roman" panose="02020603050405020304" pitchFamily="18" charset="0"/>
              </a:rPr>
              <a:t>2</a:t>
            </a:r>
            <a:r>
              <a:rPr lang="en-GB" altLang="en-US" sz="2540">
                <a:latin typeface="Times New Roman" panose="02020603050405020304" pitchFamily="18" charset="0"/>
              </a:rPr>
              <a:t> reduction  by 2040,</a:t>
            </a:r>
          </a:p>
          <a:p>
            <a:pPr lvl="1">
              <a:lnSpc>
                <a:spcPct val="78000"/>
              </a:lnSpc>
              <a:spcBef>
                <a:spcPts val="635"/>
              </a:spcBef>
              <a:spcAft>
                <a:spcPct val="0"/>
              </a:spcAft>
              <a:buClrTx/>
            </a:pPr>
            <a:r>
              <a:rPr lang="en-GB" altLang="en-US" sz="2540">
                <a:latin typeface="Times New Roman" panose="02020603050405020304" pitchFamily="18" charset="0"/>
              </a:rPr>
              <a:t> - Fast application of known solutions to 2030</a:t>
            </a:r>
          </a:p>
          <a:p>
            <a:pPr lvl="1">
              <a:lnSpc>
                <a:spcPct val="78000"/>
              </a:lnSpc>
              <a:spcBef>
                <a:spcPts val="635"/>
              </a:spcBef>
              <a:spcAft>
                <a:spcPct val="0"/>
              </a:spcAft>
              <a:buClrTx/>
            </a:pPr>
            <a:r>
              <a:rPr lang="en-GB" altLang="en-US" sz="2540">
                <a:latin typeface="Times New Roman" panose="02020603050405020304" pitchFamily="18" charset="0"/>
              </a:rPr>
              <a:t> - Sustainability issues addressed (biomass, biofuels)</a:t>
            </a:r>
          </a:p>
          <a:p>
            <a:pPr lvl="1">
              <a:lnSpc>
                <a:spcPct val="78000"/>
              </a:lnSpc>
              <a:spcBef>
                <a:spcPts val="635"/>
              </a:spcBef>
              <a:spcAft>
                <a:spcPct val="0"/>
              </a:spcAft>
              <a:buClrTx/>
            </a:pPr>
            <a:r>
              <a:rPr lang="en-GB" altLang="en-US" sz="2540">
                <a:latin typeface="Times New Roman" panose="02020603050405020304" pitchFamily="18" charset="0"/>
              </a:rPr>
              <a:t> - No net import or export over longer periods, but exchange between European countries for balancing  over days, months, </a:t>
            </a:r>
          </a:p>
        </p:txBody>
      </p:sp>
      <p:pic>
        <p:nvPicPr>
          <p:cNvPr id="23556" name="Picture 3">
            <a:extLst>
              <a:ext uri="{FF2B5EF4-FFF2-40B4-BE49-F238E27FC236}">
                <a16:creationId xmlns:a16="http://schemas.microsoft.com/office/drawing/2014/main" id="{0ADB57B1-2367-4382-AAE1-5174EA8CD5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107" y="3958977"/>
            <a:ext cx="3171213" cy="273196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7" name="Picture 4">
            <a:extLst>
              <a:ext uri="{FF2B5EF4-FFF2-40B4-BE49-F238E27FC236}">
                <a16:creationId xmlns:a16="http://schemas.microsoft.com/office/drawing/2014/main" id="{29DAF606-E083-454F-96BF-F54D5C09BA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6240" r="31004" b="20673"/>
          <a:stretch>
            <a:fillRect/>
          </a:stretch>
        </p:blipFill>
        <p:spPr bwMode="auto">
          <a:xfrm>
            <a:off x="2257998" y="3958977"/>
            <a:ext cx="3765996" cy="2664280"/>
          </a:xfrm>
          <a:prstGeom prst="rect">
            <a:avLst/>
          </a:prstGeom>
          <a:noFill/>
          <a:ln>
            <a:noFill/>
          </a:ln>
          <a:effectLst/>
          <a:extLst>
            <a:ext uri="{909E8E84-426E-40DD-AFC4-6F175D3DCCD1}">
              <a14:hiddenFill xmlns:a14="http://schemas.microsoft.com/office/drawing/2010/main">
                <a:blipFill dpi="0" rotWithShape="0">
                  <a:blip/>
                  <a:srcRect t="16240" r="31004" b="20673"/>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8" name="Picture 3">
            <a:extLst>
              <a:ext uri="{FF2B5EF4-FFF2-40B4-BE49-F238E27FC236}">
                <a16:creationId xmlns:a16="http://schemas.microsoft.com/office/drawing/2014/main" id="{2B88AF4D-77B9-4090-A1FD-CFA3C5D3F3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3521" y="6256018"/>
            <a:ext cx="2698843" cy="58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1D66F0-85C2-4AE7-AE96-0BB1E88CE5DC}"/>
              </a:ext>
            </a:extLst>
          </p:cNvPr>
          <p:cNvSpPr>
            <a:spLocks noGrp="1"/>
          </p:cNvSpPr>
          <p:nvPr>
            <p:ph type="title"/>
          </p:nvPr>
        </p:nvSpPr>
        <p:spPr/>
        <p:txBody>
          <a:bodyPr/>
          <a:lstStyle/>
          <a:p>
            <a:r>
              <a:rPr lang="da-DK"/>
              <a:t>Atomkraft, dyr eller billig?</a:t>
            </a:r>
            <a:endParaRPr lang="en-GB"/>
          </a:p>
        </p:txBody>
      </p:sp>
      <p:sp>
        <p:nvSpPr>
          <p:cNvPr id="3" name="Pladsholder til indhold 2">
            <a:extLst>
              <a:ext uri="{FF2B5EF4-FFF2-40B4-BE49-F238E27FC236}">
                <a16:creationId xmlns:a16="http://schemas.microsoft.com/office/drawing/2014/main" id="{060D8075-3546-41D5-8BDA-4AF2C5C95191}"/>
              </a:ext>
            </a:extLst>
          </p:cNvPr>
          <p:cNvSpPr>
            <a:spLocks noGrp="1"/>
          </p:cNvSpPr>
          <p:nvPr>
            <p:ph idx="1"/>
          </p:nvPr>
        </p:nvSpPr>
        <p:spPr/>
        <p:txBody>
          <a:bodyPr>
            <a:normAutofit lnSpcReduction="10000"/>
          </a:bodyPr>
          <a:lstStyle/>
          <a:p>
            <a:r>
              <a:rPr lang="da-DK" dirty="0"/>
              <a:t>Værker i Vesteuropa er dyre og giver langt dyrere strøm end VE:</a:t>
            </a:r>
          </a:p>
          <a:p>
            <a:pPr lvl="1"/>
            <a:r>
              <a:rPr lang="da-DK" dirty="0" err="1"/>
              <a:t>Hinkley</a:t>
            </a:r>
            <a:r>
              <a:rPr lang="da-DK" dirty="0"/>
              <a:t> Point(UK) får 106£/MWh i 35 år,  94 øre/kWh, </a:t>
            </a:r>
            <a:r>
              <a:rPr lang="da-DK" dirty="0" err="1"/>
              <a:t>Flamanville</a:t>
            </a:r>
            <a:r>
              <a:rPr lang="da-DK" dirty="0"/>
              <a:t>(F) koster 72 øre/kWh v. 40 års levetid.</a:t>
            </a:r>
          </a:p>
          <a:p>
            <a:pPr lvl="1"/>
            <a:r>
              <a:rPr lang="da-DK" dirty="0" err="1"/>
              <a:t>Landvind</a:t>
            </a:r>
            <a:r>
              <a:rPr lang="da-DK" dirty="0"/>
              <a:t>, udbud i Spanien 30,2 €/MWh, 22 øre/kWh, markedspris i DK højere, </a:t>
            </a:r>
            <a:r>
              <a:rPr lang="da-DK" dirty="0" err="1"/>
              <a:t>havvind</a:t>
            </a:r>
            <a:r>
              <a:rPr lang="da-DK" dirty="0"/>
              <a:t> 30-37 øre/kWh; men aktører accepterer nu markedspris i Danmark</a:t>
            </a:r>
          </a:p>
          <a:p>
            <a:pPr lvl="1"/>
            <a:r>
              <a:rPr lang="da-DK" dirty="0"/>
              <a:t>NEA/IEA rapport påstår at atomkraft er billigere end alt andet end </a:t>
            </a:r>
            <a:r>
              <a:rPr lang="da-DK" dirty="0" err="1"/>
              <a:t>landvind</a:t>
            </a:r>
            <a:r>
              <a:rPr lang="da-DK" dirty="0"/>
              <a:t> og regner med atomkraftpris på 61 USD/MWh, 40 øre/kWh; men</a:t>
            </a:r>
          </a:p>
          <a:p>
            <a:pPr lvl="2"/>
            <a:r>
              <a:rPr lang="da-DK" dirty="0"/>
              <a:t>NEA/IEA medtager ikke de dyre værker fra Vesteuropa; men bl.a. russiske værker til </a:t>
            </a:r>
            <a:r>
              <a:rPr lang="da-DK" dirty="0" err="1"/>
              <a:t>urelistisk</a:t>
            </a:r>
            <a:r>
              <a:rPr lang="da-DK" dirty="0"/>
              <a:t> lave priser,  </a:t>
            </a:r>
            <a:r>
              <a:rPr lang="da-DK"/>
              <a:t>(sml 2,1 mia €/MW i IEA rapport </a:t>
            </a:r>
            <a:r>
              <a:rPr lang="da-DK" dirty="0"/>
              <a:t>med </a:t>
            </a:r>
            <a:r>
              <a:rPr lang="da-DK" dirty="0" err="1"/>
              <a:t>Hanhikivi</a:t>
            </a:r>
            <a:r>
              <a:rPr lang="da-DK" dirty="0"/>
              <a:t>, 5-6 </a:t>
            </a:r>
            <a:r>
              <a:rPr lang="da-DK" dirty="0" err="1"/>
              <a:t>mia</a:t>
            </a:r>
            <a:r>
              <a:rPr lang="da-DK" dirty="0"/>
              <a:t> €</a:t>
            </a:r>
            <a:r>
              <a:rPr lang="da-DK"/>
              <a:t>/MW)</a:t>
            </a:r>
            <a:endParaRPr lang="da-DK" dirty="0"/>
          </a:p>
          <a:p>
            <a:pPr lvl="2"/>
            <a:r>
              <a:rPr lang="da-DK" dirty="0"/>
              <a:t>)INEA/IEA regner for atomkraft med det n’te værk i en serie, som ikke er ved at blive bygget, dvs. man kan ikke købe et værk til den pris, som de angiver. Frankrig angiver f.eks. 30 øre/kWh</a:t>
            </a:r>
          </a:p>
          <a:p>
            <a:pPr lvl="2"/>
            <a:r>
              <a:rPr lang="da-DK" dirty="0"/>
              <a:t> Der regnes med 60 års levetid, hvilket der ikke er erfaring med</a:t>
            </a:r>
            <a:endParaRPr lang="en-GB" dirty="0"/>
          </a:p>
        </p:txBody>
      </p:sp>
    </p:spTree>
    <p:extLst>
      <p:ext uri="{BB962C8B-B14F-4D97-AF65-F5344CB8AC3E}">
        <p14:creationId xmlns:p14="http://schemas.microsoft.com/office/powerpoint/2010/main" val="4110883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1BDF835F-2B58-4CCB-A1AC-7A4B1B277E21}"/>
              </a:ext>
            </a:extLst>
          </p:cNvPr>
          <p:cNvPicPr>
            <a:picLocks noChangeAspect="1"/>
          </p:cNvPicPr>
          <p:nvPr/>
        </p:nvPicPr>
        <p:blipFill>
          <a:blip r:embed="rId2"/>
          <a:stretch>
            <a:fillRect/>
          </a:stretch>
        </p:blipFill>
        <p:spPr>
          <a:xfrm>
            <a:off x="89766" y="549291"/>
            <a:ext cx="11910848" cy="5808979"/>
          </a:xfrm>
          <a:prstGeom prst="rect">
            <a:avLst/>
          </a:prstGeom>
        </p:spPr>
      </p:pic>
      <p:sp>
        <p:nvSpPr>
          <p:cNvPr id="2" name="Tekstfelt 1">
            <a:extLst>
              <a:ext uri="{FF2B5EF4-FFF2-40B4-BE49-F238E27FC236}">
                <a16:creationId xmlns:a16="http://schemas.microsoft.com/office/drawing/2014/main" id="{2B3F675E-997D-41B2-B6FE-5458C6174FA8}"/>
              </a:ext>
            </a:extLst>
          </p:cNvPr>
          <p:cNvSpPr txBox="1"/>
          <p:nvPr/>
        </p:nvSpPr>
        <p:spPr>
          <a:xfrm>
            <a:off x="333153" y="428789"/>
            <a:ext cx="3607982" cy="369332"/>
          </a:xfrm>
          <a:prstGeom prst="rect">
            <a:avLst/>
          </a:prstGeom>
          <a:noFill/>
        </p:spPr>
        <p:txBody>
          <a:bodyPr wrap="square" rtlCol="0">
            <a:spAutoFit/>
          </a:bodyPr>
          <a:lstStyle/>
          <a:p>
            <a:r>
              <a:rPr lang="da-DK"/>
              <a:t>EKSEMPEL FOR KENYA</a:t>
            </a:r>
            <a:endParaRPr lang="en-GB"/>
          </a:p>
        </p:txBody>
      </p:sp>
    </p:spTree>
    <p:extLst>
      <p:ext uri="{BB962C8B-B14F-4D97-AF65-F5344CB8AC3E}">
        <p14:creationId xmlns:p14="http://schemas.microsoft.com/office/powerpoint/2010/main" val="2523247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Gender Reader">
            <a:extLst>
              <a:ext uri="{FF2B5EF4-FFF2-40B4-BE49-F238E27FC236}">
                <a16:creationId xmlns:a16="http://schemas.microsoft.com/office/drawing/2014/main" id="{82C14C78-21CD-48F2-BFA7-8364C674D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5622" y="3559872"/>
            <a:ext cx="2113793" cy="2986653"/>
          </a:xfrm>
          <a:prstGeom prst="rect">
            <a:avLst/>
          </a:prstGeom>
          <a:noFill/>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Lst>
        </p:spPr>
      </p:pic>
      <p:pic>
        <p:nvPicPr>
          <p:cNvPr id="1026" name="Picture 2" descr="http://www.inforse.org/asia/images/SEN_78.jpg">
            <a:extLst>
              <a:ext uri="{FF2B5EF4-FFF2-40B4-BE49-F238E27FC236}">
                <a16:creationId xmlns:a16="http://schemas.microsoft.com/office/drawing/2014/main" id="{8126C307-6491-4A14-A349-DF555EE9C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302" y="3500929"/>
            <a:ext cx="2088732" cy="2957496"/>
          </a:xfrm>
          <a:prstGeom prst="rect">
            <a:avLst/>
          </a:prstGeom>
          <a:noFill/>
          <a:scene3d>
            <a:camera prst="orthographicFront">
              <a:rot lat="0" lon="0" rev="600000"/>
            </a:camera>
            <a:lightRig rig="threePt" dir="t"/>
          </a:scene3d>
          <a:extLst>
            <a:ext uri="{909E8E84-426E-40DD-AFC4-6F175D3DCCD1}">
              <a14:hiddenFill xmlns:a14="http://schemas.microsoft.com/office/drawing/2010/main">
                <a:solidFill>
                  <a:srgbClr val="FFFFFF"/>
                </a:solidFill>
              </a14:hiddenFill>
            </a:ext>
          </a:extLst>
        </p:spPr>
      </p:pic>
      <p:pic>
        <p:nvPicPr>
          <p:cNvPr id="1028" name="Picture 4" descr="SEN77">
            <a:extLst>
              <a:ext uri="{FF2B5EF4-FFF2-40B4-BE49-F238E27FC236}">
                <a16:creationId xmlns:a16="http://schemas.microsoft.com/office/drawing/2014/main" id="{CD685E45-43AA-49BA-A92B-DEA47D9E7E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7571" y="3589028"/>
            <a:ext cx="2144185" cy="2957496"/>
          </a:xfrm>
          <a:prstGeom prst="rect">
            <a:avLst/>
          </a:prstGeom>
          <a:noFill/>
          <a:scene3d>
            <a:camera prst="orthographicFront">
              <a:rot lat="0" lon="0" rev="20999999"/>
            </a:camera>
            <a:lightRig rig="threePt" dir="t"/>
          </a:scene3d>
          <a:extLst>
            <a:ext uri="{909E8E84-426E-40DD-AFC4-6F175D3DCCD1}">
              <a14:hiddenFill xmlns:a14="http://schemas.microsoft.com/office/drawing/2010/main">
                <a:solidFill>
                  <a:srgbClr val="FFFFFF"/>
                </a:solidFill>
              </a14:hiddenFill>
            </a:ext>
          </a:extLst>
        </p:spPr>
      </p:pic>
      <p:pic>
        <p:nvPicPr>
          <p:cNvPr id="9221" name="Picture 6" descr="http://www.inforse.org/asia/images/Conf_16_COP22_INFORSE_exhibition_EVD_group.jpg">
            <a:extLst>
              <a:ext uri="{FF2B5EF4-FFF2-40B4-BE49-F238E27FC236}">
                <a16:creationId xmlns:a16="http://schemas.microsoft.com/office/drawing/2014/main" id="{F0383244-6867-4EE5-99C6-8A0D580B0B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5872" y="233306"/>
            <a:ext cx="5544582" cy="281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 descr="EVD Publication May 2016">
            <a:extLst>
              <a:ext uri="{FF2B5EF4-FFF2-40B4-BE49-F238E27FC236}">
                <a16:creationId xmlns:a16="http://schemas.microsoft.com/office/drawing/2014/main" id="{C536DB06-D28B-4665-9790-CAFFE4FDD6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24487"/>
          <a:stretch>
            <a:fillRect/>
          </a:stretch>
        </p:blipFill>
        <p:spPr bwMode="auto">
          <a:xfrm>
            <a:off x="7721931" y="233306"/>
            <a:ext cx="2631157" cy="281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2" descr="UNFCCC logo">
            <a:extLst>
              <a:ext uri="{FF2B5EF4-FFF2-40B4-BE49-F238E27FC236}">
                <a16:creationId xmlns:a16="http://schemas.microsoft.com/office/drawing/2014/main" id="{29516B77-3793-4DC9-93A0-E3124A3E67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3377" y="233305"/>
            <a:ext cx="895774" cy="77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4" descr="https://scontent-ams3-1.xx.fbcdn.net/v/t1.0-1/c0.0.200.200/p200x200/12002785_10153101530177647_6040425755232222278_n.png?oh=9b2b8de1b618563a66764c94edbd005f&amp;oe=5923F6DA">
            <a:extLst>
              <a:ext uri="{FF2B5EF4-FFF2-40B4-BE49-F238E27FC236}">
                <a16:creationId xmlns:a16="http://schemas.microsoft.com/office/drawing/2014/main" id="{650317C6-FC8F-417D-98E7-B896E853B1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15871" y="3925852"/>
            <a:ext cx="2045015" cy="204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33FDA6-2D5D-4E86-ABB8-B2A66C8FB269}"/>
              </a:ext>
            </a:extLst>
          </p:cNvPr>
          <p:cNvSpPr>
            <a:spLocks noGrp="1"/>
          </p:cNvSpPr>
          <p:nvPr>
            <p:ph type="title"/>
          </p:nvPr>
        </p:nvSpPr>
        <p:spPr/>
        <p:txBody>
          <a:bodyPr/>
          <a:lstStyle/>
          <a:p>
            <a:r>
              <a:rPr lang="da-DK"/>
              <a:t>Klimabelastning af akraft og VE</a:t>
            </a:r>
            <a:endParaRPr lang="en-GB"/>
          </a:p>
        </p:txBody>
      </p:sp>
      <p:sp>
        <p:nvSpPr>
          <p:cNvPr id="3" name="Pladsholder til indhold 2">
            <a:extLst>
              <a:ext uri="{FF2B5EF4-FFF2-40B4-BE49-F238E27FC236}">
                <a16:creationId xmlns:a16="http://schemas.microsoft.com/office/drawing/2014/main" id="{0026C790-5679-4A35-ABFB-E3089104C66F}"/>
              </a:ext>
            </a:extLst>
          </p:cNvPr>
          <p:cNvSpPr>
            <a:spLocks noGrp="1"/>
          </p:cNvSpPr>
          <p:nvPr>
            <p:ph idx="1"/>
          </p:nvPr>
        </p:nvSpPr>
        <p:spPr>
          <a:xfrm>
            <a:off x="490728" y="1935353"/>
            <a:ext cx="9083040" cy="4351338"/>
          </a:xfrm>
        </p:spPr>
        <p:txBody>
          <a:bodyPr/>
          <a:lstStyle/>
          <a:p>
            <a:r>
              <a:rPr lang="da-DK"/>
              <a:t>Selve atomkraftværket udleder ikke CO2; men opførsel, brændselsfremstilling, drift og affaldsbehandling gør</a:t>
            </a:r>
          </a:p>
          <a:p>
            <a:r>
              <a:rPr lang="da-DK"/>
              <a:t>UNECE påstår i rapport fra 2021 at atomkraft udleder 5,1-6,4 g CO2/kWh og vindkraft 7,8 – 16 g CO2/kWh (gaskraft 403-512 g)</a:t>
            </a:r>
          </a:p>
          <a:p>
            <a:r>
              <a:rPr lang="da-DK"/>
              <a:t>En alternativ vurdering er 150 g CO2/kWh incl. affaldsbehandling </a:t>
            </a:r>
            <a:endParaRPr lang="en-GB"/>
          </a:p>
        </p:txBody>
      </p:sp>
      <p:pic>
        <p:nvPicPr>
          <p:cNvPr id="8" name="Billede 7">
            <a:extLst>
              <a:ext uri="{FF2B5EF4-FFF2-40B4-BE49-F238E27FC236}">
                <a16:creationId xmlns:a16="http://schemas.microsoft.com/office/drawing/2014/main" id="{D2ACFB8C-399F-45AC-A69D-7E0565E48747}"/>
              </a:ext>
            </a:extLst>
          </p:cNvPr>
          <p:cNvPicPr>
            <a:picLocks noChangeAspect="1"/>
          </p:cNvPicPr>
          <p:nvPr/>
        </p:nvPicPr>
        <p:blipFill>
          <a:blip r:embed="rId2"/>
          <a:stretch>
            <a:fillRect/>
          </a:stretch>
        </p:blipFill>
        <p:spPr>
          <a:xfrm>
            <a:off x="654256" y="1568395"/>
            <a:ext cx="8577072" cy="5219498"/>
          </a:xfrm>
          <a:prstGeom prst="rect">
            <a:avLst/>
          </a:prstGeom>
          <a:solidFill>
            <a:schemeClr val="bg1"/>
          </a:solidFill>
        </p:spPr>
      </p:pic>
    </p:spTree>
    <p:extLst>
      <p:ext uri="{BB962C8B-B14F-4D97-AF65-F5344CB8AC3E}">
        <p14:creationId xmlns:p14="http://schemas.microsoft.com/office/powerpoint/2010/main" val="370921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E74E2-AB47-4FE7-A8A3-2F2174EBEE79}"/>
              </a:ext>
            </a:extLst>
          </p:cNvPr>
          <p:cNvSpPr>
            <a:spLocks noGrp="1"/>
          </p:cNvSpPr>
          <p:nvPr>
            <p:ph type="title"/>
          </p:nvPr>
        </p:nvSpPr>
        <p:spPr/>
        <p:txBody>
          <a:bodyPr/>
          <a:lstStyle/>
          <a:p>
            <a:r>
              <a:rPr lang="da-DK"/>
              <a:t>Atomaffald</a:t>
            </a:r>
            <a:endParaRPr lang="en-GB"/>
          </a:p>
        </p:txBody>
      </p:sp>
      <p:sp>
        <p:nvSpPr>
          <p:cNvPr id="3" name="Pladsholder til indhold 2">
            <a:extLst>
              <a:ext uri="{FF2B5EF4-FFF2-40B4-BE49-F238E27FC236}">
                <a16:creationId xmlns:a16="http://schemas.microsoft.com/office/drawing/2014/main" id="{BECE852F-CD60-4D01-9BF7-60EACEAFD54F}"/>
              </a:ext>
            </a:extLst>
          </p:cNvPr>
          <p:cNvSpPr>
            <a:spLocks noGrp="1"/>
          </p:cNvSpPr>
          <p:nvPr>
            <p:ph idx="1"/>
          </p:nvPr>
        </p:nvSpPr>
        <p:spPr>
          <a:xfrm>
            <a:off x="838200" y="1825625"/>
            <a:ext cx="3166872" cy="4351338"/>
          </a:xfrm>
        </p:spPr>
        <p:txBody>
          <a:bodyPr>
            <a:normAutofit lnSpcReduction="10000"/>
          </a:bodyPr>
          <a:lstStyle/>
          <a:p>
            <a:r>
              <a:rPr lang="da-DK"/>
              <a:t>Fransk atom</a:t>
            </a:r>
            <a:r>
              <a:rPr lang="en-GB"/>
              <a:t>kraft gav 403 TWh, affald 2,2 ltr/MWh</a:t>
            </a:r>
          </a:p>
          <a:p>
            <a:r>
              <a:rPr lang="en-GB"/>
              <a:t>Dansk vindkraft gav 16,3 TWh og producerede 3500 tons vingeaffald, 0,2 kg/MWh</a:t>
            </a:r>
          </a:p>
          <a:p>
            <a:r>
              <a:rPr lang="en-GB"/>
              <a:t>Ny stor mølle giver 0,13 kg/MWh vingeaffald </a:t>
            </a:r>
            <a:endParaRPr lang="da-DK"/>
          </a:p>
        </p:txBody>
      </p:sp>
      <p:pic>
        <p:nvPicPr>
          <p:cNvPr id="5" name="Billede 4">
            <a:extLst>
              <a:ext uri="{FF2B5EF4-FFF2-40B4-BE49-F238E27FC236}">
                <a16:creationId xmlns:a16="http://schemas.microsoft.com/office/drawing/2014/main" id="{E542705F-F0BE-42A2-A9AA-C46E0084885B}"/>
              </a:ext>
            </a:extLst>
          </p:cNvPr>
          <p:cNvPicPr>
            <a:picLocks noChangeAspect="1"/>
          </p:cNvPicPr>
          <p:nvPr/>
        </p:nvPicPr>
        <p:blipFill>
          <a:blip r:embed="rId2"/>
          <a:stretch>
            <a:fillRect/>
          </a:stretch>
        </p:blipFill>
        <p:spPr>
          <a:xfrm>
            <a:off x="4005072" y="229769"/>
            <a:ext cx="7996597" cy="6320256"/>
          </a:xfrm>
          <a:prstGeom prst="rect">
            <a:avLst/>
          </a:prstGeom>
        </p:spPr>
      </p:pic>
    </p:spTree>
    <p:extLst>
      <p:ext uri="{BB962C8B-B14F-4D97-AF65-F5344CB8AC3E}">
        <p14:creationId xmlns:p14="http://schemas.microsoft.com/office/powerpoint/2010/main" val="2158353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St¢jskærm Vallensbæk">
            <a:extLst>
              <a:ext uri="{FF2B5EF4-FFF2-40B4-BE49-F238E27FC236}">
                <a16:creationId xmlns:a16="http://schemas.microsoft.com/office/drawing/2014/main" id="{08F77227-F37F-4838-B704-04620C285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9" y="3131287"/>
            <a:ext cx="6029990" cy="401999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525D055C-2E9F-477A-A7C5-3B2556357F6A}"/>
              </a:ext>
            </a:extLst>
          </p:cNvPr>
          <p:cNvSpPr>
            <a:spLocks noGrp="1"/>
          </p:cNvSpPr>
          <p:nvPr>
            <p:ph type="title"/>
          </p:nvPr>
        </p:nvSpPr>
        <p:spPr>
          <a:xfrm>
            <a:off x="838200" y="365125"/>
            <a:ext cx="10515600" cy="642127"/>
          </a:xfrm>
        </p:spPr>
        <p:txBody>
          <a:bodyPr>
            <a:normAutofit fontScale="90000"/>
          </a:bodyPr>
          <a:lstStyle/>
          <a:p>
            <a:r>
              <a:rPr lang="da-DK"/>
              <a:t>Udtjente møllevinger kan bruges</a:t>
            </a:r>
            <a:endParaRPr lang="en-GB"/>
          </a:p>
        </p:txBody>
      </p:sp>
      <p:sp>
        <p:nvSpPr>
          <p:cNvPr id="3" name="Pladsholder til indhold 2">
            <a:extLst>
              <a:ext uri="{FF2B5EF4-FFF2-40B4-BE49-F238E27FC236}">
                <a16:creationId xmlns:a16="http://schemas.microsoft.com/office/drawing/2014/main" id="{602AC7C9-B63E-43E8-8ED3-51D613615B61}"/>
              </a:ext>
            </a:extLst>
          </p:cNvPr>
          <p:cNvSpPr>
            <a:spLocks noGrp="1"/>
          </p:cNvSpPr>
          <p:nvPr>
            <p:ph idx="1"/>
          </p:nvPr>
        </p:nvSpPr>
        <p:spPr>
          <a:xfrm>
            <a:off x="696433" y="1091609"/>
            <a:ext cx="10515600" cy="5085354"/>
          </a:xfrm>
        </p:spPr>
        <p:txBody>
          <a:bodyPr/>
          <a:lstStyle/>
          <a:p>
            <a:r>
              <a:rPr lang="da-DK"/>
              <a:t>Stor tysk cementfabrik, Holcim, har i 10 år brugt glasfiber incl. møllevinger til cement, som brændsel, 10.000 tons/år</a:t>
            </a:r>
          </a:p>
          <a:p>
            <a:r>
              <a:rPr lang="da-DK"/>
              <a:t>Ørsted og Siemens stopper deponering af møllevinger </a:t>
            </a:r>
          </a:p>
          <a:p>
            <a:r>
              <a:rPr lang="da-DK"/>
              <a:t>Kreative folk laver cykelskure m.m.</a:t>
            </a:r>
          </a:p>
          <a:p>
            <a:endParaRPr lang="da-DK"/>
          </a:p>
          <a:p>
            <a:pPr marL="0" indent="0">
              <a:buNone/>
            </a:pPr>
            <a:endParaRPr lang="da-DK"/>
          </a:p>
          <a:p>
            <a:endParaRPr lang="en-GB"/>
          </a:p>
        </p:txBody>
      </p:sp>
      <p:pic>
        <p:nvPicPr>
          <p:cNvPr id="2050" name="Picture 2">
            <a:extLst>
              <a:ext uri="{FF2B5EF4-FFF2-40B4-BE49-F238E27FC236}">
                <a16:creationId xmlns:a16="http://schemas.microsoft.com/office/drawing/2014/main" id="{4FA3182C-8396-4079-AFEC-7A24A347C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359" y="2545612"/>
            <a:ext cx="62865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971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834DA-4B9E-4257-97BB-A7CBF9F346EE}"/>
              </a:ext>
            </a:extLst>
          </p:cNvPr>
          <p:cNvSpPr>
            <a:spLocks noGrp="1"/>
          </p:cNvSpPr>
          <p:nvPr>
            <p:ph type="title"/>
          </p:nvPr>
        </p:nvSpPr>
        <p:spPr/>
        <p:txBody>
          <a:bodyPr/>
          <a:lstStyle/>
          <a:p>
            <a:r>
              <a:rPr lang="da-DK"/>
              <a:t>Der er stadig ikke sikker opbevaring af højradioaktivt affald</a:t>
            </a:r>
            <a:endParaRPr lang="en-GB"/>
          </a:p>
        </p:txBody>
      </p:sp>
      <p:sp>
        <p:nvSpPr>
          <p:cNvPr id="3" name="Pladsholder til indhold 2">
            <a:extLst>
              <a:ext uri="{FF2B5EF4-FFF2-40B4-BE49-F238E27FC236}">
                <a16:creationId xmlns:a16="http://schemas.microsoft.com/office/drawing/2014/main" id="{B9B327ED-65AE-426A-9B96-1C48D36BAD4A}"/>
              </a:ext>
            </a:extLst>
          </p:cNvPr>
          <p:cNvSpPr>
            <a:spLocks noGrp="1"/>
          </p:cNvSpPr>
          <p:nvPr>
            <p:ph idx="1"/>
          </p:nvPr>
        </p:nvSpPr>
        <p:spPr/>
        <p:txBody>
          <a:bodyPr>
            <a:normAutofit fontScale="92500"/>
          </a:bodyPr>
          <a:lstStyle/>
          <a:p>
            <a:r>
              <a:rPr lang="da-DK" dirty="0"/>
              <a:t>Intet land har sikker opbevaring i 100.000 år til radioaktivt affald, og intet vi mennesker har skabt er skabt til 100.000 års holdbarhed, sim at</a:t>
            </a:r>
          </a:p>
          <a:p>
            <a:r>
              <a:rPr lang="da-DK" dirty="0"/>
              <a:t>Der er i Europa 60.000 tons højradioaktiv affald (brugt brændsel) og 2,5 millioner m</a:t>
            </a:r>
            <a:r>
              <a:rPr lang="da-DK" baseline="30000" dirty="0"/>
              <a:t>3</a:t>
            </a:r>
            <a:r>
              <a:rPr lang="da-DK" dirty="0"/>
              <a:t> andet radioaktivt affald. Nuværende reaktorer vil genere omkring 6.6 millioner m</a:t>
            </a:r>
            <a:r>
              <a:rPr lang="da-DK" baseline="30000" dirty="0"/>
              <a:t>3</a:t>
            </a:r>
            <a:r>
              <a:rPr lang="da-DK" dirty="0"/>
              <a:t>, </a:t>
            </a:r>
            <a:r>
              <a:rPr lang="da-DK" dirty="0" err="1"/>
              <a:t>incl</a:t>
            </a:r>
            <a:r>
              <a:rPr lang="da-DK" dirty="0"/>
              <a:t>. fra deres nedbrydning</a:t>
            </a:r>
          </a:p>
          <a:p>
            <a:r>
              <a:rPr lang="da-DK" dirty="0"/>
              <a:t>Finland er det eneste land, der er ved at være klar med et langtidslager </a:t>
            </a:r>
          </a:p>
          <a:p>
            <a:r>
              <a:rPr lang="da-DK" dirty="0"/>
              <a:t>Svensk langtidslager er forsinket og ”</a:t>
            </a:r>
            <a:r>
              <a:rPr lang="da-DK"/>
              <a:t>canister”- </a:t>
            </a:r>
            <a:r>
              <a:rPr lang="da-DK" dirty="0"/>
              <a:t>designet har problemer</a:t>
            </a:r>
          </a:p>
          <a:p>
            <a:r>
              <a:rPr lang="da-DK" dirty="0"/>
              <a:t>Der </a:t>
            </a:r>
            <a:r>
              <a:rPr lang="da-DK"/>
              <a:t>er store </a:t>
            </a:r>
            <a:r>
              <a:rPr lang="da-DK" dirty="0"/>
              <a:t>problemer med oparbejdning og genbrug af atombrændsel, i Europa sker det kun på La </a:t>
            </a:r>
            <a:r>
              <a:rPr lang="da-DK" dirty="0" err="1"/>
              <a:t>Hague</a:t>
            </a:r>
            <a:r>
              <a:rPr lang="da-DK" dirty="0"/>
              <a:t> i Frankrig (Ruslands oparbejdning er i Ural)</a:t>
            </a:r>
            <a:endParaRPr lang="en-GB" dirty="0"/>
          </a:p>
        </p:txBody>
      </p:sp>
    </p:spTree>
    <p:extLst>
      <p:ext uri="{BB962C8B-B14F-4D97-AF65-F5344CB8AC3E}">
        <p14:creationId xmlns:p14="http://schemas.microsoft.com/office/powerpoint/2010/main" val="3644549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01CF68-BCAF-42E5-814C-A67EE8A9F828}"/>
              </a:ext>
            </a:extLst>
          </p:cNvPr>
          <p:cNvSpPr>
            <a:spLocks noGrp="1"/>
          </p:cNvSpPr>
          <p:nvPr>
            <p:ph type="title"/>
          </p:nvPr>
        </p:nvSpPr>
        <p:spPr/>
        <p:txBody>
          <a:bodyPr/>
          <a:lstStyle/>
          <a:p>
            <a:r>
              <a:rPr lang="da-DK"/>
              <a:t>Uheld er ikke bare Tjernobyl og Fukushima</a:t>
            </a:r>
            <a:endParaRPr lang="en-GB"/>
          </a:p>
        </p:txBody>
      </p:sp>
      <p:sp>
        <p:nvSpPr>
          <p:cNvPr id="3" name="Pladsholder til indhold 2">
            <a:extLst>
              <a:ext uri="{FF2B5EF4-FFF2-40B4-BE49-F238E27FC236}">
                <a16:creationId xmlns:a16="http://schemas.microsoft.com/office/drawing/2014/main" id="{179AC680-CF86-4F92-B82D-4229555A6679}"/>
              </a:ext>
            </a:extLst>
          </p:cNvPr>
          <p:cNvSpPr>
            <a:spLocks noGrp="1"/>
          </p:cNvSpPr>
          <p:nvPr>
            <p:ph idx="1"/>
          </p:nvPr>
        </p:nvSpPr>
        <p:spPr/>
        <p:txBody>
          <a:bodyPr/>
          <a:lstStyle/>
          <a:p>
            <a:pPr marL="0" indent="0">
              <a:buNone/>
            </a:pPr>
            <a:r>
              <a:rPr lang="da-DK"/>
              <a:t>Eksempler:</a:t>
            </a:r>
          </a:p>
          <a:p>
            <a:r>
              <a:rPr lang="da-DK"/>
              <a:t>Der sker jævnligt mindre uheld, f.eks. var der et uheld på Taishan atomkraftværket i Kina  2021 og værket måtte stoppe i længere tid</a:t>
            </a:r>
          </a:p>
          <a:p>
            <a:r>
              <a:rPr lang="da-DK"/>
              <a:t>4 franske reaktorer måtte uventet stoppe i november i længere tid pga korrosion, nu mangler Europa strømmen.</a:t>
            </a:r>
          </a:p>
          <a:p>
            <a:r>
              <a:rPr lang="da-DK"/>
              <a:t>En hovedtransformater eksploderede på Forsmark atomkraftværket i juli 2006, hvorefter strømmen til en række systemer svigtede og to af fire nødgeneratorer svigtede. Kun en dygtig operatør redede værket fra en større ulykke. Han var i et kontrolrum, hvor en del af sensorer mm. ikke virkede.</a:t>
            </a:r>
            <a:endParaRPr lang="en-GB"/>
          </a:p>
        </p:txBody>
      </p:sp>
    </p:spTree>
    <p:extLst>
      <p:ext uri="{BB962C8B-B14F-4D97-AF65-F5344CB8AC3E}">
        <p14:creationId xmlns:p14="http://schemas.microsoft.com/office/powerpoint/2010/main" val="3592649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E3D45-2905-4A68-9373-3D1592C544CC}"/>
              </a:ext>
            </a:extLst>
          </p:cNvPr>
          <p:cNvSpPr>
            <a:spLocks noGrp="1"/>
          </p:cNvSpPr>
          <p:nvPr>
            <p:ph type="title"/>
          </p:nvPr>
        </p:nvSpPr>
        <p:spPr/>
        <p:txBody>
          <a:bodyPr/>
          <a:lstStyle/>
          <a:p>
            <a:r>
              <a:rPr lang="da-DK"/>
              <a:t>Døde og syge af atomkraft</a:t>
            </a:r>
            <a:endParaRPr lang="en-GB"/>
          </a:p>
        </p:txBody>
      </p:sp>
      <p:sp>
        <p:nvSpPr>
          <p:cNvPr id="3" name="Pladsholder til indhold 2">
            <a:extLst>
              <a:ext uri="{FF2B5EF4-FFF2-40B4-BE49-F238E27FC236}">
                <a16:creationId xmlns:a16="http://schemas.microsoft.com/office/drawing/2014/main" id="{0A7BFD93-59EA-4BAD-AAF8-1F6CD61AA99F}"/>
              </a:ext>
            </a:extLst>
          </p:cNvPr>
          <p:cNvSpPr>
            <a:spLocks noGrp="1"/>
          </p:cNvSpPr>
          <p:nvPr>
            <p:ph idx="1"/>
          </p:nvPr>
        </p:nvSpPr>
        <p:spPr>
          <a:xfrm>
            <a:off x="838200" y="1453116"/>
            <a:ext cx="11091530" cy="4723847"/>
          </a:xfrm>
        </p:spPr>
        <p:txBody>
          <a:bodyPr>
            <a:normAutofit fontScale="77500" lnSpcReduction="20000"/>
          </a:bodyPr>
          <a:lstStyle/>
          <a:p>
            <a:r>
              <a:rPr lang="da-DK"/>
              <a:t>Der dør folk ved uheld i kraftværker, der døde f.eks. en arbejder i et spansk atomkraftværk i november 2021 ved et gasudslip, i Tokaimura i Japan døde to af radioaktivitet på uheld fra atomkraft i 1999</a:t>
            </a:r>
          </a:p>
          <a:p>
            <a:r>
              <a:rPr lang="en-GB"/>
              <a:t>Der døde en del ved Tjernobyl, primært længe efter af kræft (mindst 4000), dødstallet kan ikke bestemmes sikkert da der også er andre årsager til kræft</a:t>
            </a:r>
          </a:p>
          <a:p>
            <a:r>
              <a:rPr lang="en-GB"/>
              <a:t>Der døde ikke direkte nogen direkte ved Fukoshima; bl.a. pga. en effektiv evakuering, en døde senere af kræft og estimeret godt 2000 af stress m.m.</a:t>
            </a:r>
          </a:p>
          <a:p>
            <a:r>
              <a:rPr lang="en-GB"/>
              <a:t>Mange uranminearbejdere får kræft og dør. Ud af 118329 minearbejdere i Europa og USA døde 16633 af kræft, hvilket er en væsentlig overdødelighed, https://pubmed.ncbi.nlm.nih.gov/33232447/</a:t>
            </a:r>
          </a:p>
          <a:p>
            <a:r>
              <a:rPr lang="en-GB"/>
              <a:t>Radioaktivt affald og nedbrydning af gamle værker betyder at mange kan dø af radioaktivitet længe efter værkerne er lukkede. Vurderinger er op til 1/10 af kulkrafts totale dødstal  </a:t>
            </a:r>
            <a:r>
              <a:rPr lang="en-GB">
                <a:hlinkClick r:id="rId2"/>
              </a:rPr>
              <a:t>https://pubmed.ncbi.nlm.nih.gov/16155457/</a:t>
            </a:r>
            <a:endParaRPr lang="en-GB"/>
          </a:p>
          <a:p>
            <a:r>
              <a:rPr lang="en-GB"/>
              <a:t>Mange andre problemer, f.eks. var der en tredobling af deformationer af nyfødte i områder af Bayern med høje nedfald af radiaktivt Cæsium efter Chernobyl, en tidobiling af kræft i skjoldbruskkirten blandt børn i Fukishima distriktet (fra 0,3 til 3,6 per 100.000 per år) (https://www.psr.org/wp-content/uploads/2018/06/chernobyl-fukushima.pdf)</a:t>
            </a:r>
          </a:p>
          <a:p>
            <a:endParaRPr lang="en-GB"/>
          </a:p>
          <a:p>
            <a:endParaRPr lang="en-GB"/>
          </a:p>
        </p:txBody>
      </p:sp>
    </p:spTree>
    <p:extLst>
      <p:ext uri="{BB962C8B-B14F-4D97-AF65-F5344CB8AC3E}">
        <p14:creationId xmlns:p14="http://schemas.microsoft.com/office/powerpoint/2010/main" val="4109499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E4B1E5-8B21-47F3-94A1-E522B0498050}"/>
              </a:ext>
            </a:extLst>
          </p:cNvPr>
          <p:cNvSpPr>
            <a:spLocks noGrp="1"/>
          </p:cNvSpPr>
          <p:nvPr>
            <p:ph type="title"/>
          </p:nvPr>
        </p:nvSpPr>
        <p:spPr/>
        <p:txBody>
          <a:bodyPr/>
          <a:lstStyle/>
          <a:p>
            <a:r>
              <a:rPr lang="da-DK"/>
              <a:t>Kræft i Skjoldbruskkirtlen, Belarus</a:t>
            </a:r>
            <a:endParaRPr lang="en-GB"/>
          </a:p>
        </p:txBody>
      </p:sp>
      <p:pic>
        <p:nvPicPr>
          <p:cNvPr id="4" name="Billede 3">
            <a:extLst>
              <a:ext uri="{FF2B5EF4-FFF2-40B4-BE49-F238E27FC236}">
                <a16:creationId xmlns:a16="http://schemas.microsoft.com/office/drawing/2014/main" id="{6F349295-3977-4899-AD7A-527117AB101C}"/>
              </a:ext>
            </a:extLst>
          </p:cNvPr>
          <p:cNvPicPr>
            <a:picLocks noChangeAspect="1"/>
          </p:cNvPicPr>
          <p:nvPr/>
        </p:nvPicPr>
        <p:blipFill>
          <a:blip r:embed="rId2"/>
          <a:stretch>
            <a:fillRect/>
          </a:stretch>
        </p:blipFill>
        <p:spPr>
          <a:xfrm>
            <a:off x="917156" y="1256514"/>
            <a:ext cx="9953053" cy="5601486"/>
          </a:xfrm>
          <a:prstGeom prst="rect">
            <a:avLst/>
          </a:prstGeom>
        </p:spPr>
      </p:pic>
    </p:spTree>
    <p:extLst>
      <p:ext uri="{BB962C8B-B14F-4D97-AF65-F5344CB8AC3E}">
        <p14:creationId xmlns:p14="http://schemas.microsoft.com/office/powerpoint/2010/main" val="2681508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E4AF97-16BA-4409-A4E5-252A47DD6ACF}"/>
              </a:ext>
            </a:extLst>
          </p:cNvPr>
          <p:cNvSpPr>
            <a:spLocks noGrp="1"/>
          </p:cNvSpPr>
          <p:nvPr>
            <p:ph type="title"/>
          </p:nvPr>
        </p:nvSpPr>
        <p:spPr/>
        <p:txBody>
          <a:bodyPr/>
          <a:lstStyle/>
          <a:p>
            <a:r>
              <a:rPr lang="da-DK"/>
              <a:t>Fremtidens atomkraft?</a:t>
            </a:r>
            <a:endParaRPr lang="en-GB"/>
          </a:p>
        </p:txBody>
      </p:sp>
      <p:sp>
        <p:nvSpPr>
          <p:cNvPr id="3" name="Pladsholder til indhold 2">
            <a:extLst>
              <a:ext uri="{FF2B5EF4-FFF2-40B4-BE49-F238E27FC236}">
                <a16:creationId xmlns:a16="http://schemas.microsoft.com/office/drawing/2014/main" id="{558F39CA-59A9-4135-8E48-173310CC2A26}"/>
              </a:ext>
            </a:extLst>
          </p:cNvPr>
          <p:cNvSpPr>
            <a:spLocks noGrp="1"/>
          </p:cNvSpPr>
          <p:nvPr>
            <p:ph idx="1"/>
          </p:nvPr>
        </p:nvSpPr>
        <p:spPr/>
        <p:txBody>
          <a:bodyPr>
            <a:normAutofit fontScale="92500"/>
          </a:bodyPr>
          <a:lstStyle/>
          <a:p>
            <a:r>
              <a:rPr lang="da-DK"/>
              <a:t>Der er mange, som vil lave ny atomkraft og har flotte power points:</a:t>
            </a:r>
          </a:p>
          <a:p>
            <a:r>
              <a:rPr lang="da-DK"/>
              <a:t>De store selskaber i Frankring, Rusland, Sydkorea, Kina sælger store reaktorer, typisk over 1000 MW</a:t>
            </a:r>
          </a:p>
          <a:p>
            <a:r>
              <a:rPr lang="da-DK"/>
              <a:t>Start-up selskaber har koncepter til små, modulære reaktorer, (SMR) op til 300 MW; men ingen billiggørende serieproduktion er igang</a:t>
            </a:r>
          </a:p>
          <a:p>
            <a:r>
              <a:rPr lang="da-DK"/>
              <a:t>Start-up selskaber vil lave nye typer som smelte-salt reaktorer, formeringsreaktorer, thorium reaktorer m.m.; men kommercielle anlæg er først klar om 10 år eller senere, så det er meget sent til klimakrisen. De giver også affald. Og prismæssigt vil de næppe kunne konkurrere med VE.</a:t>
            </a:r>
          </a:p>
          <a:p>
            <a:r>
              <a:rPr lang="da-DK"/>
              <a:t>Fusionskraft er fortsat 50 år ude i fremtiden</a:t>
            </a:r>
            <a:endParaRPr lang="en-GB"/>
          </a:p>
        </p:txBody>
      </p:sp>
    </p:spTree>
    <p:extLst>
      <p:ext uri="{BB962C8B-B14F-4D97-AF65-F5344CB8AC3E}">
        <p14:creationId xmlns:p14="http://schemas.microsoft.com/office/powerpoint/2010/main" val="3945181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73AD97-CEE9-4671-9FB3-2FC3014323B1}"/>
              </a:ext>
            </a:extLst>
          </p:cNvPr>
          <p:cNvSpPr>
            <a:spLocks noGrp="1"/>
          </p:cNvSpPr>
          <p:nvPr>
            <p:ph type="title"/>
          </p:nvPr>
        </p:nvSpPr>
        <p:spPr/>
        <p:txBody>
          <a:bodyPr/>
          <a:lstStyle/>
          <a:p>
            <a:r>
              <a:rPr lang="da-DK"/>
              <a:t>Dansk atomkraft?</a:t>
            </a:r>
            <a:endParaRPr lang="en-GB"/>
          </a:p>
        </p:txBody>
      </p:sp>
      <p:sp>
        <p:nvSpPr>
          <p:cNvPr id="3" name="Pladsholder til indhold 2">
            <a:extLst>
              <a:ext uri="{FF2B5EF4-FFF2-40B4-BE49-F238E27FC236}">
                <a16:creationId xmlns:a16="http://schemas.microsoft.com/office/drawing/2014/main" id="{F6FF0A2E-2BF5-4E68-86D7-FD1403BA29EC}"/>
              </a:ext>
            </a:extLst>
          </p:cNvPr>
          <p:cNvSpPr>
            <a:spLocks noGrp="1"/>
          </p:cNvSpPr>
          <p:nvPr>
            <p:ph idx="1"/>
          </p:nvPr>
        </p:nvSpPr>
        <p:spPr/>
        <p:txBody>
          <a:bodyPr>
            <a:normAutofit fontScale="92500"/>
          </a:bodyPr>
          <a:lstStyle/>
          <a:p>
            <a:r>
              <a:rPr lang="da-DK"/>
              <a:t>Seaborg i Kbh. vil lave små reaktorer med smeltet salt. Konceptet har været testet i USA (i 1960’erne og 1980’erne) og Kina (i 1980’erne), hvor der var en række problemer med bl.a. korrosion og det er opgivet begge steder</a:t>
            </a:r>
          </a:p>
          <a:p>
            <a:r>
              <a:rPr lang="da-DK"/>
              <a:t>Seaborg har indtil videre kun teoretisk design og forsøgsopstillinger uden radioaktivt materiale.</a:t>
            </a:r>
          </a:p>
          <a:p>
            <a:r>
              <a:rPr lang="da-DK"/>
              <a:t>Seaborg har netop udskudt første fuldskale forsøg (prototype) til 2026, </a:t>
            </a:r>
          </a:p>
          <a:p>
            <a:r>
              <a:rPr lang="da-DK"/>
              <a:t>Copenhagen Atomics har tilsvarende koncept, og er ikke kommet længere</a:t>
            </a:r>
          </a:p>
          <a:p>
            <a:r>
              <a:rPr lang="da-DK"/>
              <a:t>Pengemænd, bl.a. Bestseller, financierer Seaborg. Indtil videre eksisterer  firmaerne pga. deres gode talegaver overfor pengemænd</a:t>
            </a:r>
            <a:endParaRPr lang="en-GB"/>
          </a:p>
        </p:txBody>
      </p:sp>
    </p:spTree>
    <p:extLst>
      <p:ext uri="{BB962C8B-B14F-4D97-AF65-F5344CB8AC3E}">
        <p14:creationId xmlns:p14="http://schemas.microsoft.com/office/powerpoint/2010/main" val="4135259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463F3B2A-7B6B-44CC-92A5-FCA24F50A666}"/>
              </a:ext>
            </a:extLst>
          </p:cNvPr>
          <p:cNvSpPr txBox="1"/>
          <p:nvPr/>
        </p:nvSpPr>
        <p:spPr>
          <a:xfrm>
            <a:off x="1782355" y="5120198"/>
            <a:ext cx="8376629" cy="1846659"/>
          </a:xfrm>
          <a:prstGeom prst="rect">
            <a:avLst/>
          </a:prstGeom>
          <a:solidFill>
            <a:schemeClr val="bg1">
              <a:alpha val="50000"/>
            </a:schemeClr>
          </a:solidFill>
        </p:spPr>
        <p:txBody>
          <a:bodyPr wrap="square" rtlCol="0">
            <a:spAutoFit/>
          </a:bodyPr>
          <a:lstStyle/>
          <a:p>
            <a:pPr algn="ctr"/>
            <a:r>
              <a:rPr lang="da-DK" sz="4800" b="1"/>
              <a:t>Tak  for opmærksomheden. </a:t>
            </a:r>
          </a:p>
          <a:p>
            <a:r>
              <a:rPr lang="da-DK" sz="4800" b="1"/>
              <a:t>Se </a:t>
            </a:r>
            <a:r>
              <a:rPr lang="da-DK" sz="4800" b="1">
                <a:hlinkClick r:id="rId2"/>
              </a:rPr>
              <a:t>www.inforse.org</a:t>
            </a:r>
            <a:r>
              <a:rPr lang="da-DK" sz="4800" b="1"/>
              <a:t> </a:t>
            </a:r>
            <a:r>
              <a:rPr lang="da-DK" sz="4800" b="1">
                <a:hlinkClick r:id="rId3"/>
              </a:rPr>
              <a:t>www.ve.dk</a:t>
            </a:r>
            <a:endParaRPr lang="da-DK" sz="4800" b="1"/>
          </a:p>
          <a:p>
            <a:endParaRPr lang="en-GB"/>
          </a:p>
        </p:txBody>
      </p:sp>
      <p:pic>
        <p:nvPicPr>
          <p:cNvPr id="6" name="Picture 6" descr="http://www.inforse.org/asia/images/Conf_16_COP22_INFORSE_exhibition_EVD_group.jpg">
            <a:extLst>
              <a:ext uri="{FF2B5EF4-FFF2-40B4-BE49-F238E27FC236}">
                <a16:creationId xmlns:a16="http://schemas.microsoft.com/office/drawing/2014/main" id="{6F59A3C2-88B6-4F00-8298-BA4096C65C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3813" y="103558"/>
            <a:ext cx="9884373" cy="501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90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1">
            <a:extLst>
              <a:ext uri="{FF2B5EF4-FFF2-40B4-BE49-F238E27FC236}">
                <a16:creationId xmlns:a16="http://schemas.microsoft.com/office/drawing/2014/main" id="{31C9C2C9-EC01-4B53-909F-220748C1CCEA}"/>
              </a:ext>
            </a:extLst>
          </p:cNvPr>
          <p:cNvSpPr txBox="1">
            <a:spLocks noChangeArrowheads="1"/>
          </p:cNvSpPr>
          <p:nvPr/>
        </p:nvSpPr>
        <p:spPr bwMode="auto">
          <a:xfrm>
            <a:off x="1843234" y="148336"/>
            <a:ext cx="8554498" cy="1198206"/>
          </a:xfrm>
          <a:prstGeom prst="rect">
            <a:avLst/>
          </a:prstGeom>
          <a:noFill/>
          <a:ln w="9525">
            <a:noFill/>
            <a:round/>
            <a:headEnd/>
            <a:tailEnd/>
          </a:ln>
        </p:spPr>
        <p:txBody>
          <a:bodyPr lIns="0" tIns="90456" rIns="0" bIns="0" anchor="ctr"/>
          <a:lstStyle/>
          <a:p>
            <a:pPr algn="ctr" defTabSz="457203">
              <a:lnSpc>
                <a:spcPct val="82000"/>
              </a:lnSpc>
              <a:buClr>
                <a:srgbClr val="000000"/>
              </a:buClr>
              <a:buSzPct val="100000"/>
              <a:tabLst>
                <a:tab pos="0" algn="l"/>
                <a:tab pos="404815" algn="l"/>
                <a:tab pos="812805" algn="l"/>
                <a:tab pos="1220796" algn="l"/>
                <a:tab pos="1627198" algn="l"/>
                <a:tab pos="2035188" algn="l"/>
                <a:tab pos="2443179" algn="l"/>
                <a:tab pos="2851169" algn="l"/>
                <a:tab pos="3257571" algn="l"/>
                <a:tab pos="3665562" algn="l"/>
                <a:tab pos="4073552" algn="l"/>
                <a:tab pos="4479954" algn="l"/>
                <a:tab pos="4887945" algn="l"/>
                <a:tab pos="5295935" algn="l"/>
                <a:tab pos="5703926" algn="l"/>
                <a:tab pos="6110328" algn="l"/>
                <a:tab pos="6518318" algn="l"/>
                <a:tab pos="6926309" algn="l"/>
                <a:tab pos="7332711" algn="l"/>
                <a:tab pos="7740700" algn="l"/>
                <a:tab pos="8148692" algn="l"/>
                <a:tab pos="8536044" algn="l"/>
              </a:tabLst>
              <a:defRPr/>
            </a:pPr>
            <a:r>
              <a:rPr lang="da-DK" sz="4000" b="1" dirty="0">
                <a:solidFill>
                  <a:srgbClr val="000000"/>
                </a:solidFill>
                <a:latin typeface="Calibri" pitchFamily="34" charset="0"/>
              </a:rPr>
              <a:t>National and </a:t>
            </a:r>
            <a:r>
              <a:rPr lang="da-DK" sz="4000" b="1" dirty="0" err="1">
                <a:solidFill>
                  <a:srgbClr val="000000"/>
                </a:solidFill>
                <a:latin typeface="Calibri" pitchFamily="34" charset="0"/>
              </a:rPr>
              <a:t>EU-wide</a:t>
            </a:r>
            <a:r>
              <a:rPr lang="da-DK" sz="4000" b="1" dirty="0">
                <a:solidFill>
                  <a:srgbClr val="000000"/>
                </a:solidFill>
                <a:latin typeface="Calibri" pitchFamily="34" charset="0"/>
              </a:rPr>
              <a:t> Transitions to 100% </a:t>
            </a:r>
            <a:r>
              <a:rPr lang="da-DK" sz="4000" b="1" dirty="0" err="1">
                <a:solidFill>
                  <a:srgbClr val="000000"/>
                </a:solidFill>
                <a:latin typeface="Calibri" pitchFamily="34" charset="0"/>
              </a:rPr>
              <a:t>Renewable</a:t>
            </a:r>
            <a:r>
              <a:rPr lang="da-DK" sz="4000" b="1" dirty="0">
                <a:solidFill>
                  <a:srgbClr val="000000"/>
                </a:solidFill>
                <a:latin typeface="Calibri" pitchFamily="34" charset="0"/>
              </a:rPr>
              <a:t> Energy</a:t>
            </a:r>
          </a:p>
        </p:txBody>
      </p:sp>
      <p:sp>
        <p:nvSpPr>
          <p:cNvPr id="91139" name="Text Box 2">
            <a:extLst>
              <a:ext uri="{FF2B5EF4-FFF2-40B4-BE49-F238E27FC236}">
                <a16:creationId xmlns:a16="http://schemas.microsoft.com/office/drawing/2014/main" id="{011CB835-674E-46D4-B99E-9F348A35ED70}"/>
              </a:ext>
            </a:extLst>
          </p:cNvPr>
          <p:cNvSpPr txBox="1">
            <a:spLocks noChangeArrowheads="1"/>
          </p:cNvSpPr>
          <p:nvPr/>
        </p:nvSpPr>
        <p:spPr bwMode="auto">
          <a:xfrm>
            <a:off x="5894380" y="1346542"/>
            <a:ext cx="4503352" cy="5298316"/>
          </a:xfrm>
          <a:prstGeom prst="rect">
            <a:avLst/>
          </a:prstGeom>
          <a:noFill/>
          <a:ln w="9525">
            <a:noFill/>
            <a:round/>
            <a:headEnd/>
            <a:tailEnd/>
          </a:ln>
        </p:spPr>
        <p:txBody>
          <a:bodyPr lIns="0" tIns="0" rIns="0" bIns="0" anchor="ctr"/>
          <a:lstStyle/>
          <a:p>
            <a:pPr algn="ctr" defTabSz="457203">
              <a:lnSpc>
                <a:spcPct val="82000"/>
              </a:lnSpc>
              <a:spcBef>
                <a:spcPts val="638"/>
              </a:spcBef>
              <a:buClr>
                <a:srgbClr val="800000"/>
              </a:buClr>
              <a:buSzPct val="60000"/>
              <a:buFont typeface="Wingdings" pitchFamily="2" charset="2"/>
              <a:buChar char=""/>
              <a:tabLst>
                <a:tab pos="0" algn="l"/>
                <a:tab pos="404815" algn="l"/>
                <a:tab pos="812805" algn="l"/>
                <a:tab pos="1220796" algn="l"/>
                <a:tab pos="1627198" algn="l"/>
                <a:tab pos="2035188" algn="l"/>
                <a:tab pos="2443179" algn="l"/>
                <a:tab pos="2851169" algn="l"/>
                <a:tab pos="3257571" algn="l"/>
                <a:tab pos="3665562" algn="l"/>
                <a:tab pos="4073552" algn="l"/>
                <a:tab pos="4479954" algn="l"/>
                <a:tab pos="4887945" algn="l"/>
                <a:tab pos="5295935" algn="l"/>
                <a:tab pos="5703926" algn="l"/>
                <a:tab pos="6110328" algn="l"/>
                <a:tab pos="6518318" algn="l"/>
                <a:tab pos="6926309" algn="l"/>
                <a:tab pos="7332711" algn="l"/>
                <a:tab pos="7740700" algn="l"/>
                <a:tab pos="8148692" algn="l"/>
                <a:tab pos="8536044" algn="l"/>
              </a:tabLst>
              <a:defRPr/>
            </a:pPr>
            <a:r>
              <a:rPr lang="da-DK" sz="3200" dirty="0">
                <a:solidFill>
                  <a:srgbClr val="000000"/>
                </a:solidFill>
                <a:latin typeface="Calibri" pitchFamily="34" charset="0"/>
              </a:rPr>
              <a:t> Global Vision, 2050</a:t>
            </a:r>
          </a:p>
          <a:p>
            <a:pPr algn="ctr" defTabSz="457203">
              <a:lnSpc>
                <a:spcPct val="82000"/>
              </a:lnSpc>
              <a:spcBef>
                <a:spcPts val="638"/>
              </a:spcBef>
              <a:buClr>
                <a:srgbClr val="800000"/>
              </a:buClr>
              <a:buSzPct val="60000"/>
              <a:buFont typeface="Wingdings" pitchFamily="2" charset="2"/>
              <a:buChar char=""/>
              <a:tabLst>
                <a:tab pos="0" algn="l"/>
                <a:tab pos="404815" algn="l"/>
                <a:tab pos="812805" algn="l"/>
                <a:tab pos="1220796" algn="l"/>
                <a:tab pos="1627198" algn="l"/>
                <a:tab pos="2035188" algn="l"/>
                <a:tab pos="2443179" algn="l"/>
                <a:tab pos="2851169" algn="l"/>
                <a:tab pos="3257571" algn="l"/>
                <a:tab pos="3665562" algn="l"/>
                <a:tab pos="4073552" algn="l"/>
                <a:tab pos="4479954" algn="l"/>
                <a:tab pos="4887945" algn="l"/>
                <a:tab pos="5295935" algn="l"/>
                <a:tab pos="5703926" algn="l"/>
                <a:tab pos="6110328" algn="l"/>
                <a:tab pos="6518318" algn="l"/>
                <a:tab pos="6926309" algn="l"/>
                <a:tab pos="7332711" algn="l"/>
                <a:tab pos="7740700" algn="l"/>
                <a:tab pos="8148692" algn="l"/>
                <a:tab pos="8536044" algn="l"/>
              </a:tabLst>
              <a:defRPr/>
            </a:pPr>
            <a:r>
              <a:rPr lang="da-DK" sz="2500" dirty="0">
                <a:solidFill>
                  <a:srgbClr val="000000"/>
                </a:solidFill>
                <a:latin typeface="Calibri" pitchFamily="34" charset="0"/>
              </a:rPr>
              <a:t> Vision for EU, 2040</a:t>
            </a:r>
          </a:p>
          <a:p>
            <a:pPr algn="ctr" defTabSz="457203">
              <a:lnSpc>
                <a:spcPct val="82000"/>
              </a:lnSpc>
              <a:spcBef>
                <a:spcPts val="638"/>
              </a:spcBef>
              <a:buClr>
                <a:srgbClr val="800000"/>
              </a:buClr>
              <a:buSzPct val="60000"/>
              <a:buFont typeface="Wingdings" pitchFamily="2" charset="2"/>
              <a:buChar char=""/>
              <a:tabLst>
                <a:tab pos="0" algn="l"/>
                <a:tab pos="404815" algn="l"/>
                <a:tab pos="812805" algn="l"/>
                <a:tab pos="1220796" algn="l"/>
                <a:tab pos="1627198" algn="l"/>
                <a:tab pos="2035188" algn="l"/>
                <a:tab pos="2443179" algn="l"/>
                <a:tab pos="2851169" algn="l"/>
                <a:tab pos="3257571" algn="l"/>
                <a:tab pos="3665562" algn="l"/>
                <a:tab pos="4073552" algn="l"/>
                <a:tab pos="4479954" algn="l"/>
                <a:tab pos="4887945" algn="l"/>
                <a:tab pos="5295935" algn="l"/>
                <a:tab pos="5703926" algn="l"/>
                <a:tab pos="6110328" algn="l"/>
                <a:tab pos="6518318" algn="l"/>
                <a:tab pos="6926309" algn="l"/>
                <a:tab pos="7332711" algn="l"/>
                <a:tab pos="7740700" algn="l"/>
                <a:tab pos="8148692" algn="l"/>
                <a:tab pos="8536044" algn="l"/>
              </a:tabLst>
              <a:defRPr/>
            </a:pPr>
            <a:r>
              <a:rPr lang="da-DK" sz="2500" dirty="0">
                <a:solidFill>
                  <a:srgbClr val="000000"/>
                </a:solidFill>
                <a:latin typeface="Calibri" pitchFamily="34" charset="0"/>
              </a:rPr>
              <a:t> </a:t>
            </a:r>
            <a:r>
              <a:rPr lang="da-DK" sz="2500" dirty="0" err="1">
                <a:solidFill>
                  <a:srgbClr val="000000"/>
                </a:solidFill>
                <a:latin typeface="Calibri" pitchFamily="34" charset="0"/>
              </a:rPr>
              <a:t>Armenia</a:t>
            </a:r>
            <a:r>
              <a:rPr lang="da-DK" sz="2500" dirty="0">
                <a:solidFill>
                  <a:srgbClr val="000000"/>
                </a:solidFill>
                <a:latin typeface="Calibri" pitchFamily="34" charset="0"/>
              </a:rPr>
              <a:t> 2050</a:t>
            </a:r>
          </a:p>
          <a:p>
            <a:pPr algn="ctr" defTabSz="457203">
              <a:lnSpc>
                <a:spcPct val="82000"/>
              </a:lnSpc>
              <a:spcBef>
                <a:spcPts val="638"/>
              </a:spcBef>
              <a:buClr>
                <a:srgbClr val="800000"/>
              </a:buClr>
              <a:buSzPct val="60000"/>
              <a:buFont typeface="Wingdings" pitchFamily="2" charset="2"/>
              <a:buChar char=""/>
              <a:tabLst>
                <a:tab pos="0" algn="l"/>
                <a:tab pos="404815" algn="l"/>
                <a:tab pos="812805" algn="l"/>
                <a:tab pos="1220796" algn="l"/>
                <a:tab pos="1627198" algn="l"/>
                <a:tab pos="2035188" algn="l"/>
                <a:tab pos="2443179" algn="l"/>
                <a:tab pos="2851169" algn="l"/>
                <a:tab pos="3257571" algn="l"/>
                <a:tab pos="3665562" algn="l"/>
                <a:tab pos="4073552" algn="l"/>
                <a:tab pos="4479954" algn="l"/>
                <a:tab pos="4887945" algn="l"/>
                <a:tab pos="5295935" algn="l"/>
                <a:tab pos="5703926" algn="l"/>
                <a:tab pos="6110328" algn="l"/>
                <a:tab pos="6518318" algn="l"/>
                <a:tab pos="6926309" algn="l"/>
                <a:tab pos="7332711" algn="l"/>
                <a:tab pos="7740700" algn="l"/>
                <a:tab pos="8148692" algn="l"/>
                <a:tab pos="8536044" algn="l"/>
              </a:tabLst>
              <a:defRPr/>
            </a:pPr>
            <a:r>
              <a:rPr lang="da-DK" sz="2500" dirty="0">
                <a:solidFill>
                  <a:srgbClr val="000000"/>
                </a:solidFill>
                <a:latin typeface="Calibri" pitchFamily="34" charset="0"/>
              </a:rPr>
              <a:t> Belarus, 2045/2050</a:t>
            </a:r>
          </a:p>
          <a:p>
            <a:pPr algn="ctr" defTabSz="457203">
              <a:lnSpc>
                <a:spcPct val="82000"/>
              </a:lnSpc>
              <a:spcBef>
                <a:spcPts val="638"/>
              </a:spcBef>
              <a:buClr>
                <a:srgbClr val="800000"/>
              </a:buClr>
              <a:buSzPct val="60000"/>
              <a:buFont typeface="Wingdings" pitchFamily="2" charset="2"/>
              <a:buChar char=""/>
              <a:tabLst>
                <a:tab pos="0" algn="l"/>
                <a:tab pos="404815" algn="l"/>
                <a:tab pos="812805" algn="l"/>
                <a:tab pos="1220796" algn="l"/>
                <a:tab pos="1627198" algn="l"/>
                <a:tab pos="2035188" algn="l"/>
                <a:tab pos="2443179" algn="l"/>
                <a:tab pos="2851169" algn="l"/>
                <a:tab pos="3257571" algn="l"/>
                <a:tab pos="3665562" algn="l"/>
                <a:tab pos="4073552" algn="l"/>
                <a:tab pos="4479954" algn="l"/>
                <a:tab pos="4887945" algn="l"/>
                <a:tab pos="5295935" algn="l"/>
                <a:tab pos="5703926" algn="l"/>
                <a:tab pos="6110328" algn="l"/>
                <a:tab pos="6518318" algn="l"/>
                <a:tab pos="6926309" algn="l"/>
                <a:tab pos="7332711" algn="l"/>
                <a:tab pos="7740700" algn="l"/>
                <a:tab pos="8148692" algn="l"/>
                <a:tab pos="8536044" algn="l"/>
              </a:tabLst>
              <a:defRPr/>
            </a:pPr>
            <a:r>
              <a:rPr lang="da-DK" sz="2500" dirty="0">
                <a:solidFill>
                  <a:srgbClr val="000000"/>
                </a:solidFill>
                <a:latin typeface="Calibri" pitchFamily="34" charset="0"/>
              </a:rPr>
              <a:t> </a:t>
            </a:r>
            <a:r>
              <a:rPr lang="da-DK" sz="2500" dirty="0" err="1">
                <a:solidFill>
                  <a:srgbClr val="000000"/>
                </a:solidFill>
                <a:latin typeface="Calibri" pitchFamily="34" charset="0"/>
              </a:rPr>
              <a:t>Bulgaria</a:t>
            </a:r>
            <a:r>
              <a:rPr lang="da-DK" sz="2500" dirty="0">
                <a:solidFill>
                  <a:srgbClr val="000000"/>
                </a:solidFill>
                <a:latin typeface="Calibri" pitchFamily="34" charset="0"/>
              </a:rPr>
              <a:t>, 2040</a:t>
            </a:r>
          </a:p>
          <a:p>
            <a:pPr algn="ctr" defTabSz="457203">
              <a:lnSpc>
                <a:spcPct val="82000"/>
              </a:lnSpc>
              <a:spcBef>
                <a:spcPts val="638"/>
              </a:spcBef>
              <a:buClr>
                <a:srgbClr val="800000"/>
              </a:buClr>
              <a:buSzPct val="60000"/>
              <a:buFont typeface="Wingdings" pitchFamily="2" charset="2"/>
              <a:buChar char=""/>
              <a:tabLst>
                <a:tab pos="0" algn="l"/>
                <a:tab pos="404815" algn="l"/>
                <a:tab pos="812805" algn="l"/>
                <a:tab pos="1220796" algn="l"/>
                <a:tab pos="1627198" algn="l"/>
                <a:tab pos="2035188" algn="l"/>
                <a:tab pos="2443179" algn="l"/>
                <a:tab pos="2851169" algn="l"/>
                <a:tab pos="3257571" algn="l"/>
                <a:tab pos="3665562" algn="l"/>
                <a:tab pos="4073552" algn="l"/>
                <a:tab pos="4479954" algn="l"/>
                <a:tab pos="4887945" algn="l"/>
                <a:tab pos="5295935" algn="l"/>
                <a:tab pos="5703926" algn="l"/>
                <a:tab pos="6110328" algn="l"/>
                <a:tab pos="6518318" algn="l"/>
                <a:tab pos="6926309" algn="l"/>
                <a:tab pos="7332711" algn="l"/>
                <a:tab pos="7740700" algn="l"/>
                <a:tab pos="8148692" algn="l"/>
                <a:tab pos="8536044" algn="l"/>
              </a:tabLst>
              <a:defRPr/>
            </a:pPr>
            <a:r>
              <a:rPr lang="da-DK" sz="2500" b="1" dirty="0">
                <a:solidFill>
                  <a:srgbClr val="000000"/>
                </a:solidFill>
                <a:latin typeface="Calibri" pitchFamily="34" charset="0"/>
              </a:rPr>
              <a:t> Denmark, 2030-35</a:t>
            </a:r>
          </a:p>
          <a:p>
            <a:pPr algn="ctr" defTabSz="457203">
              <a:lnSpc>
                <a:spcPct val="82000"/>
              </a:lnSpc>
              <a:spcBef>
                <a:spcPts val="638"/>
              </a:spcBef>
              <a:buClr>
                <a:srgbClr val="800000"/>
              </a:buClr>
              <a:buSzPct val="60000"/>
              <a:buFont typeface="Wingdings" pitchFamily="2" charset="2"/>
              <a:buChar char=""/>
              <a:tabLst>
                <a:tab pos="0" algn="l"/>
                <a:tab pos="404815" algn="l"/>
                <a:tab pos="812805" algn="l"/>
                <a:tab pos="1220796" algn="l"/>
                <a:tab pos="1627198" algn="l"/>
                <a:tab pos="2035188" algn="l"/>
                <a:tab pos="2443179" algn="l"/>
                <a:tab pos="2851169" algn="l"/>
                <a:tab pos="3257571" algn="l"/>
                <a:tab pos="3665562" algn="l"/>
                <a:tab pos="4073552" algn="l"/>
                <a:tab pos="4479954" algn="l"/>
                <a:tab pos="4887945" algn="l"/>
                <a:tab pos="5295935" algn="l"/>
                <a:tab pos="5703926" algn="l"/>
                <a:tab pos="6110328" algn="l"/>
                <a:tab pos="6518318" algn="l"/>
                <a:tab pos="6926309" algn="l"/>
                <a:tab pos="7332711" algn="l"/>
                <a:tab pos="7740700" algn="l"/>
                <a:tab pos="8148692" algn="l"/>
                <a:tab pos="8536044" algn="l"/>
              </a:tabLst>
              <a:defRPr/>
            </a:pPr>
            <a:r>
              <a:rPr lang="da-DK" sz="2500" dirty="0">
                <a:solidFill>
                  <a:srgbClr val="000000"/>
                </a:solidFill>
                <a:latin typeface="Calibri" pitchFamily="34" charset="0"/>
              </a:rPr>
              <a:t> </a:t>
            </a:r>
            <a:r>
              <a:rPr lang="da-DK" sz="2500" dirty="0" err="1">
                <a:solidFill>
                  <a:srgbClr val="000000"/>
                </a:solidFill>
                <a:latin typeface="Calibri" pitchFamily="34" charset="0"/>
              </a:rPr>
              <a:t>Estonia</a:t>
            </a:r>
            <a:r>
              <a:rPr lang="da-DK" sz="2500" dirty="0">
                <a:solidFill>
                  <a:srgbClr val="000000"/>
                </a:solidFill>
                <a:latin typeface="Calibri" pitchFamily="34" charset="0"/>
              </a:rPr>
              <a:t>, 2040</a:t>
            </a:r>
          </a:p>
          <a:p>
            <a:pPr algn="ctr" defTabSz="457203">
              <a:lnSpc>
                <a:spcPct val="82000"/>
              </a:lnSpc>
              <a:spcBef>
                <a:spcPts val="638"/>
              </a:spcBef>
              <a:buClr>
                <a:srgbClr val="800000"/>
              </a:buClr>
              <a:buSzPct val="60000"/>
              <a:buFont typeface="Wingdings" pitchFamily="2" charset="2"/>
              <a:buChar char=""/>
              <a:tabLst>
                <a:tab pos="0" algn="l"/>
                <a:tab pos="404815" algn="l"/>
                <a:tab pos="812805" algn="l"/>
                <a:tab pos="1220796" algn="l"/>
                <a:tab pos="1627198" algn="l"/>
                <a:tab pos="2035188" algn="l"/>
                <a:tab pos="2443179" algn="l"/>
                <a:tab pos="2851169" algn="l"/>
                <a:tab pos="3257571" algn="l"/>
                <a:tab pos="3665562" algn="l"/>
                <a:tab pos="4073552" algn="l"/>
                <a:tab pos="4479954" algn="l"/>
                <a:tab pos="4887945" algn="l"/>
                <a:tab pos="5295935" algn="l"/>
                <a:tab pos="5703926" algn="l"/>
                <a:tab pos="6110328" algn="l"/>
                <a:tab pos="6518318" algn="l"/>
                <a:tab pos="6926309" algn="l"/>
                <a:tab pos="7332711" algn="l"/>
                <a:tab pos="7740700" algn="l"/>
                <a:tab pos="8148692" algn="l"/>
                <a:tab pos="8536044" algn="l"/>
              </a:tabLst>
              <a:defRPr/>
            </a:pPr>
            <a:r>
              <a:rPr lang="da-DK" sz="2500" dirty="0">
                <a:solidFill>
                  <a:srgbClr val="000000"/>
                </a:solidFill>
                <a:latin typeface="Calibri" pitchFamily="34" charset="0"/>
              </a:rPr>
              <a:t> </a:t>
            </a:r>
            <a:r>
              <a:rPr lang="da-DK" sz="2500" dirty="0" err="1">
                <a:solidFill>
                  <a:srgbClr val="000000"/>
                </a:solidFill>
                <a:latin typeface="Calibri" pitchFamily="34" charset="0"/>
              </a:rPr>
              <a:t>Hungary</a:t>
            </a:r>
            <a:r>
              <a:rPr lang="da-DK" sz="2500" dirty="0">
                <a:solidFill>
                  <a:srgbClr val="000000"/>
                </a:solidFill>
                <a:latin typeface="Calibri" pitchFamily="34" charset="0"/>
              </a:rPr>
              <a:t>, 2040</a:t>
            </a:r>
          </a:p>
          <a:p>
            <a:pPr algn="ctr" defTabSz="457203">
              <a:lnSpc>
                <a:spcPct val="82000"/>
              </a:lnSpc>
              <a:spcBef>
                <a:spcPts val="638"/>
              </a:spcBef>
              <a:buClr>
                <a:srgbClr val="800000"/>
              </a:buClr>
              <a:buSzPct val="60000"/>
              <a:buFont typeface="Wingdings" pitchFamily="2" charset="2"/>
              <a:buChar char=""/>
              <a:tabLst>
                <a:tab pos="0" algn="l"/>
                <a:tab pos="404815" algn="l"/>
                <a:tab pos="812805" algn="l"/>
                <a:tab pos="1220796" algn="l"/>
                <a:tab pos="1627198" algn="l"/>
                <a:tab pos="2035188" algn="l"/>
                <a:tab pos="2443179" algn="l"/>
                <a:tab pos="2851169" algn="l"/>
                <a:tab pos="3257571" algn="l"/>
                <a:tab pos="3665562" algn="l"/>
                <a:tab pos="4073552" algn="l"/>
                <a:tab pos="4479954" algn="l"/>
                <a:tab pos="4887945" algn="l"/>
                <a:tab pos="5295935" algn="l"/>
                <a:tab pos="5703926" algn="l"/>
                <a:tab pos="6110328" algn="l"/>
                <a:tab pos="6518318" algn="l"/>
                <a:tab pos="6926309" algn="l"/>
                <a:tab pos="7332711" algn="l"/>
                <a:tab pos="7740700" algn="l"/>
                <a:tab pos="8148692" algn="l"/>
                <a:tab pos="8536044" algn="l"/>
              </a:tabLst>
              <a:defRPr/>
            </a:pPr>
            <a:r>
              <a:rPr lang="da-DK" sz="2500" dirty="0">
                <a:solidFill>
                  <a:srgbClr val="000000"/>
                </a:solidFill>
                <a:latin typeface="Calibri" pitchFamily="34" charset="0"/>
              </a:rPr>
              <a:t> </a:t>
            </a:r>
            <a:r>
              <a:rPr lang="da-DK" sz="2500" dirty="0" err="1">
                <a:solidFill>
                  <a:srgbClr val="000000"/>
                </a:solidFill>
                <a:latin typeface="Calibri" pitchFamily="34" charset="0"/>
              </a:rPr>
              <a:t>Latvia</a:t>
            </a:r>
            <a:r>
              <a:rPr lang="da-DK" sz="2500" dirty="0">
                <a:solidFill>
                  <a:srgbClr val="000000"/>
                </a:solidFill>
                <a:latin typeface="Calibri" pitchFamily="34" charset="0"/>
              </a:rPr>
              <a:t>, 2040</a:t>
            </a:r>
          </a:p>
          <a:p>
            <a:pPr algn="ctr" defTabSz="457203">
              <a:lnSpc>
                <a:spcPct val="82000"/>
              </a:lnSpc>
              <a:spcBef>
                <a:spcPts val="638"/>
              </a:spcBef>
              <a:buClr>
                <a:srgbClr val="800000"/>
              </a:buClr>
              <a:buSzPct val="60000"/>
              <a:buFont typeface="Wingdings" pitchFamily="2" charset="2"/>
              <a:buChar char=""/>
              <a:tabLst>
                <a:tab pos="0" algn="l"/>
                <a:tab pos="404815" algn="l"/>
                <a:tab pos="812805" algn="l"/>
                <a:tab pos="1220796" algn="l"/>
                <a:tab pos="1627198" algn="l"/>
                <a:tab pos="2035188" algn="l"/>
                <a:tab pos="2443179" algn="l"/>
                <a:tab pos="2851169" algn="l"/>
                <a:tab pos="3257571" algn="l"/>
                <a:tab pos="3665562" algn="l"/>
                <a:tab pos="4073552" algn="l"/>
                <a:tab pos="4479954" algn="l"/>
                <a:tab pos="4887945" algn="l"/>
                <a:tab pos="5295935" algn="l"/>
                <a:tab pos="5703926" algn="l"/>
                <a:tab pos="6110328" algn="l"/>
                <a:tab pos="6518318" algn="l"/>
                <a:tab pos="6926309" algn="l"/>
                <a:tab pos="7332711" algn="l"/>
                <a:tab pos="7740700" algn="l"/>
                <a:tab pos="8148692" algn="l"/>
                <a:tab pos="8536044" algn="l"/>
              </a:tabLst>
              <a:defRPr/>
            </a:pPr>
            <a:r>
              <a:rPr lang="da-DK" sz="2500" dirty="0">
                <a:solidFill>
                  <a:srgbClr val="000000"/>
                </a:solidFill>
                <a:latin typeface="Calibri" pitchFamily="34" charset="0"/>
              </a:rPr>
              <a:t> </a:t>
            </a:r>
            <a:r>
              <a:rPr lang="da-DK" sz="2500" dirty="0" err="1">
                <a:solidFill>
                  <a:srgbClr val="000000"/>
                </a:solidFill>
                <a:latin typeface="Calibri" pitchFamily="34" charset="0"/>
              </a:rPr>
              <a:t>Lithuania</a:t>
            </a:r>
            <a:r>
              <a:rPr lang="da-DK" sz="2500" dirty="0">
                <a:solidFill>
                  <a:srgbClr val="000000"/>
                </a:solidFill>
                <a:latin typeface="Calibri" pitchFamily="34" charset="0"/>
              </a:rPr>
              <a:t>, 2040</a:t>
            </a:r>
          </a:p>
          <a:p>
            <a:pPr algn="ctr" defTabSz="457203">
              <a:lnSpc>
                <a:spcPct val="82000"/>
              </a:lnSpc>
              <a:spcBef>
                <a:spcPts val="638"/>
              </a:spcBef>
              <a:buClr>
                <a:srgbClr val="800000"/>
              </a:buClr>
              <a:buSzPct val="60000"/>
              <a:buFont typeface="Wingdings" pitchFamily="2" charset="2"/>
              <a:buChar char=""/>
              <a:tabLst>
                <a:tab pos="0" algn="l"/>
                <a:tab pos="404815" algn="l"/>
                <a:tab pos="812805" algn="l"/>
                <a:tab pos="1220796" algn="l"/>
                <a:tab pos="1627198" algn="l"/>
                <a:tab pos="2035188" algn="l"/>
                <a:tab pos="2443179" algn="l"/>
                <a:tab pos="2851169" algn="l"/>
                <a:tab pos="3257571" algn="l"/>
                <a:tab pos="3665562" algn="l"/>
                <a:tab pos="4073552" algn="l"/>
                <a:tab pos="4479954" algn="l"/>
                <a:tab pos="4887945" algn="l"/>
                <a:tab pos="5295935" algn="l"/>
                <a:tab pos="5703926" algn="l"/>
                <a:tab pos="6110328" algn="l"/>
                <a:tab pos="6518318" algn="l"/>
                <a:tab pos="6926309" algn="l"/>
                <a:tab pos="7332711" algn="l"/>
                <a:tab pos="7740700" algn="l"/>
                <a:tab pos="8148692" algn="l"/>
                <a:tab pos="8536044" algn="l"/>
              </a:tabLst>
              <a:defRPr/>
            </a:pPr>
            <a:r>
              <a:rPr lang="da-DK" sz="2500" dirty="0">
                <a:solidFill>
                  <a:srgbClr val="000000"/>
                </a:solidFill>
                <a:latin typeface="Calibri" pitchFamily="34" charset="0"/>
              </a:rPr>
              <a:t> </a:t>
            </a:r>
            <a:r>
              <a:rPr lang="da-DK" sz="2500" dirty="0" err="1">
                <a:solidFill>
                  <a:srgbClr val="000000"/>
                </a:solidFill>
                <a:latin typeface="Calibri" pitchFamily="34" charset="0"/>
              </a:rPr>
              <a:t>Romania</a:t>
            </a:r>
            <a:r>
              <a:rPr lang="da-DK" sz="2500" dirty="0">
                <a:solidFill>
                  <a:srgbClr val="000000"/>
                </a:solidFill>
                <a:latin typeface="Calibri" pitchFamily="34" charset="0"/>
              </a:rPr>
              <a:t>, 2040</a:t>
            </a:r>
          </a:p>
          <a:p>
            <a:pPr algn="ctr" defTabSz="457203">
              <a:lnSpc>
                <a:spcPct val="82000"/>
              </a:lnSpc>
              <a:spcBef>
                <a:spcPts val="638"/>
              </a:spcBef>
              <a:buClr>
                <a:srgbClr val="800000"/>
              </a:buClr>
              <a:buSzPct val="60000"/>
              <a:buFont typeface="Wingdings" pitchFamily="2" charset="2"/>
              <a:buChar char=""/>
              <a:tabLst>
                <a:tab pos="0" algn="l"/>
                <a:tab pos="404815" algn="l"/>
                <a:tab pos="812805" algn="l"/>
                <a:tab pos="1220796" algn="l"/>
                <a:tab pos="1627198" algn="l"/>
                <a:tab pos="2035188" algn="l"/>
                <a:tab pos="2443179" algn="l"/>
                <a:tab pos="2851169" algn="l"/>
                <a:tab pos="3257571" algn="l"/>
                <a:tab pos="3665562" algn="l"/>
                <a:tab pos="4073552" algn="l"/>
                <a:tab pos="4479954" algn="l"/>
                <a:tab pos="4887945" algn="l"/>
                <a:tab pos="5295935" algn="l"/>
                <a:tab pos="5703926" algn="l"/>
                <a:tab pos="6110328" algn="l"/>
                <a:tab pos="6518318" algn="l"/>
                <a:tab pos="6926309" algn="l"/>
                <a:tab pos="7332711" algn="l"/>
                <a:tab pos="7740700" algn="l"/>
                <a:tab pos="8148692" algn="l"/>
                <a:tab pos="8536044" algn="l"/>
              </a:tabLst>
              <a:defRPr/>
            </a:pPr>
            <a:r>
              <a:rPr lang="da-DK" sz="2500" dirty="0">
                <a:solidFill>
                  <a:srgbClr val="000000"/>
                </a:solidFill>
                <a:latin typeface="Calibri" pitchFamily="34" charset="0"/>
              </a:rPr>
              <a:t> UK </a:t>
            </a:r>
            <a:r>
              <a:rPr lang="da-DK" sz="2500" dirty="0" err="1">
                <a:solidFill>
                  <a:srgbClr val="000000"/>
                </a:solidFill>
                <a:latin typeface="Calibri" pitchFamily="34" charset="0"/>
              </a:rPr>
              <a:t>ZeroCarbonBritain</a:t>
            </a:r>
            <a:r>
              <a:rPr lang="da-DK" sz="2500" dirty="0">
                <a:solidFill>
                  <a:srgbClr val="000000"/>
                </a:solidFill>
                <a:latin typeface="Calibri" pitchFamily="34" charset="0"/>
              </a:rPr>
              <a:t>, 2030</a:t>
            </a:r>
          </a:p>
          <a:p>
            <a:pPr algn="ctr" defTabSz="457203">
              <a:lnSpc>
                <a:spcPct val="82000"/>
              </a:lnSpc>
              <a:spcBef>
                <a:spcPts val="638"/>
              </a:spcBef>
              <a:buClr>
                <a:srgbClr val="800000"/>
              </a:buClr>
              <a:buSzPct val="60000"/>
              <a:buFont typeface="Wingdings" pitchFamily="2" charset="2"/>
              <a:buChar char=""/>
              <a:tabLst>
                <a:tab pos="0" algn="l"/>
                <a:tab pos="404815" algn="l"/>
                <a:tab pos="812805" algn="l"/>
                <a:tab pos="1220796" algn="l"/>
                <a:tab pos="1627198" algn="l"/>
                <a:tab pos="2035188" algn="l"/>
                <a:tab pos="2443179" algn="l"/>
                <a:tab pos="2851169" algn="l"/>
                <a:tab pos="3257571" algn="l"/>
                <a:tab pos="3665562" algn="l"/>
                <a:tab pos="4073552" algn="l"/>
                <a:tab pos="4479954" algn="l"/>
                <a:tab pos="4887945" algn="l"/>
                <a:tab pos="5295935" algn="l"/>
                <a:tab pos="5703926" algn="l"/>
                <a:tab pos="6110328" algn="l"/>
                <a:tab pos="6518318" algn="l"/>
                <a:tab pos="6926309" algn="l"/>
                <a:tab pos="7332711" algn="l"/>
                <a:tab pos="7740700" algn="l"/>
                <a:tab pos="8148692" algn="l"/>
                <a:tab pos="8536044" algn="l"/>
              </a:tabLst>
              <a:defRPr/>
            </a:pPr>
            <a:r>
              <a:rPr lang="da-DK" sz="2500" dirty="0">
                <a:solidFill>
                  <a:srgbClr val="000000"/>
                </a:solidFill>
                <a:latin typeface="Calibri" pitchFamily="34" charset="0"/>
              </a:rPr>
              <a:t> Ukraine, 2050</a:t>
            </a:r>
          </a:p>
        </p:txBody>
      </p:sp>
      <p:pic>
        <p:nvPicPr>
          <p:cNvPr id="17412" name="Picture 3">
            <a:extLst>
              <a:ext uri="{FF2B5EF4-FFF2-40B4-BE49-F238E27FC236}">
                <a16:creationId xmlns:a16="http://schemas.microsoft.com/office/drawing/2014/main" id="{D72268F6-A4F6-4A2F-90EA-1E928AA00A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593" y="5301197"/>
            <a:ext cx="2880302" cy="77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3" name="Tekstboks 4">
            <a:extLst>
              <a:ext uri="{FF2B5EF4-FFF2-40B4-BE49-F238E27FC236}">
                <a16:creationId xmlns:a16="http://schemas.microsoft.com/office/drawing/2014/main" id="{A067AF44-7A2C-44DB-81B9-476E38620578}"/>
              </a:ext>
            </a:extLst>
          </p:cNvPr>
          <p:cNvSpPr txBox="1">
            <a:spLocks noChangeArrowheads="1"/>
          </p:cNvSpPr>
          <p:nvPr/>
        </p:nvSpPr>
        <p:spPr bwMode="auto">
          <a:xfrm>
            <a:off x="2265199" y="4812986"/>
            <a:ext cx="2848619" cy="32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03238">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cs typeface="Lucida Sans Unicode" panose="020B0602030504020204" pitchFamily="34" charset="0"/>
              </a:defRPr>
            </a:lvl1pPr>
            <a:lvl2pPr defTabSz="503238">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cs typeface="Lucida Sans Unicode" panose="020B0602030504020204" pitchFamily="34" charset="0"/>
              </a:defRPr>
            </a:lvl2pPr>
            <a:lvl3pPr defTabSz="503238">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cs typeface="Lucida Sans Unicode" panose="020B0602030504020204" pitchFamily="34" charset="0"/>
              </a:defRPr>
            </a:lvl3pPr>
            <a:lvl4pPr defTabSz="503238">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Lucida Sans Unicode" panose="020B0602030504020204" pitchFamily="34" charset="0"/>
              </a:defRPr>
            </a:lvl4pPr>
            <a:lvl5pPr defTabSz="503238">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Lucida Sans Unicode" panose="020B0602030504020204" pitchFamily="34" charset="0"/>
              </a:defRPr>
            </a:lvl5pPr>
            <a:lvl6pPr marL="2514600" indent="-228600" defTabSz="503238"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Lucida Sans Unicode" panose="020B0602030504020204" pitchFamily="34" charset="0"/>
              </a:defRPr>
            </a:lvl6pPr>
            <a:lvl7pPr marL="2971800" indent="-228600" defTabSz="503238"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Lucida Sans Unicode" panose="020B0602030504020204" pitchFamily="34" charset="0"/>
              </a:defRPr>
            </a:lvl7pPr>
            <a:lvl8pPr marL="3429000" indent="-228600" defTabSz="503238"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Lucida Sans Unicode" panose="020B0602030504020204" pitchFamily="34" charset="0"/>
              </a:defRPr>
            </a:lvl8pPr>
            <a:lvl9pPr marL="3886200" indent="-228600" defTabSz="503238"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Lucida Sans Unicode" panose="020B0602030504020204" pitchFamily="34" charset="0"/>
              </a:defRPr>
            </a:lvl9pPr>
          </a:lstStyle>
          <a:p>
            <a:pPr eaLnBrk="1" hangingPunct="1">
              <a:spcAft>
                <a:spcPct val="0"/>
              </a:spcAft>
            </a:pPr>
            <a:r>
              <a:rPr lang="da-DK" altLang="en-US" sz="1633" b="1">
                <a:latin typeface="Calibri" panose="020F0502020204030204" pitchFamily="34" charset="0"/>
              </a:rPr>
              <a:t>Gunnar Boye Olesen</a:t>
            </a:r>
          </a:p>
        </p:txBody>
      </p:sp>
      <p:pic>
        <p:nvPicPr>
          <p:cNvPr id="17414" name="Picture 5">
            <a:extLst>
              <a:ext uri="{FF2B5EF4-FFF2-40B4-BE49-F238E27FC236}">
                <a16:creationId xmlns:a16="http://schemas.microsoft.com/office/drawing/2014/main" id="{CD38C6AE-826E-4D42-B606-F9E113AC48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2154"/>
          <a:stretch>
            <a:fillRect/>
          </a:stretch>
        </p:blipFill>
        <p:spPr bwMode="auto">
          <a:xfrm>
            <a:off x="1843234" y="1484797"/>
            <a:ext cx="4458708" cy="3194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6">
            <a:extLst>
              <a:ext uri="{FF2B5EF4-FFF2-40B4-BE49-F238E27FC236}">
                <a16:creationId xmlns:a16="http://schemas.microsoft.com/office/drawing/2014/main" id="{884C1DE9-BC53-43D3-B4C9-81D19CB3085A}"/>
              </a:ext>
            </a:extLst>
          </p:cNvPr>
          <p:cNvSpPr/>
          <p:nvPr/>
        </p:nvSpPr>
        <p:spPr>
          <a:xfrm>
            <a:off x="2207593" y="6165288"/>
            <a:ext cx="3096325" cy="435760"/>
          </a:xfrm>
          <a:prstGeom prst="rect">
            <a:avLst/>
          </a:prstGeom>
        </p:spPr>
        <p:txBody>
          <a:bodyPr>
            <a:spAutoFit/>
          </a:bodyPr>
          <a:lstStyle/>
          <a:p>
            <a:pPr eaLnBrk="1">
              <a:lnSpc>
                <a:spcPct val="93000"/>
              </a:lnSpc>
              <a:buClr>
                <a:srgbClr val="000000"/>
              </a:buClr>
              <a:buSzPct val="100000"/>
              <a:buFont typeface="Times New Roman" panose="02020603050405020304" pitchFamily="18" charset="0"/>
              <a:buNone/>
              <a:defRPr/>
            </a:pPr>
            <a:r>
              <a:rPr lang="en-US" sz="1200" dirty="0">
                <a:hlinkClick r:id="rId5"/>
              </a:rPr>
              <a:t>www.inforse.org/europe/Vision2050.htm</a:t>
            </a:r>
            <a:endParaRPr lang="en-US" sz="1200" dirty="0"/>
          </a:p>
          <a:p>
            <a:pPr eaLnBrk="1">
              <a:lnSpc>
                <a:spcPct val="93000"/>
              </a:lnSpc>
              <a:buClr>
                <a:srgbClr val="000000"/>
              </a:buClr>
              <a:buSzPct val="100000"/>
              <a:buFont typeface="Times New Roman" panose="02020603050405020304" pitchFamily="18" charset="0"/>
              <a:buNone/>
              <a:defRPr/>
            </a:pPr>
            <a:endParaRPr lang="en-US" sz="1200" dirty="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Billede 5" descr="BlåBaggrund.png">
            <a:extLst>
              <a:ext uri="{FF2B5EF4-FFF2-40B4-BE49-F238E27FC236}">
                <a16:creationId xmlns:a16="http://schemas.microsoft.com/office/drawing/2014/main" id="{24F5A1DE-74FC-4D4F-89D3-2A4744DC5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730" b="57364"/>
          <a:stretch>
            <a:fillRect/>
          </a:stretch>
        </p:blipFill>
        <p:spPr bwMode="auto">
          <a:xfrm>
            <a:off x="1523521" y="5295437"/>
            <a:ext cx="9144960" cy="19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el 1">
            <a:extLst>
              <a:ext uri="{FF2B5EF4-FFF2-40B4-BE49-F238E27FC236}">
                <a16:creationId xmlns:a16="http://schemas.microsoft.com/office/drawing/2014/main" id="{DF2BCD35-DE4E-479B-A39A-90D1A707634B}"/>
              </a:ext>
            </a:extLst>
          </p:cNvPr>
          <p:cNvSpPr>
            <a:spLocks noGrp="1" noChangeArrowheads="1"/>
          </p:cNvSpPr>
          <p:nvPr>
            <p:ph type="title"/>
          </p:nvPr>
        </p:nvSpPr>
        <p:spPr>
          <a:xfrm>
            <a:off x="1812992" y="148337"/>
            <a:ext cx="8229024" cy="1142039"/>
          </a:xfrm>
        </p:spPr>
        <p:txBody>
          <a:bodyPr/>
          <a:lstStyle/>
          <a:p>
            <a:pPr eaLnBrk="1"/>
            <a:r>
              <a:rPr lang="da-DK" altLang="en-US"/>
              <a:t>The Climate Challenge</a:t>
            </a:r>
          </a:p>
        </p:txBody>
      </p:sp>
      <p:sp>
        <p:nvSpPr>
          <p:cNvPr id="3" name="Pladsholder til indhold 2">
            <a:extLst>
              <a:ext uri="{FF2B5EF4-FFF2-40B4-BE49-F238E27FC236}">
                <a16:creationId xmlns:a16="http://schemas.microsoft.com/office/drawing/2014/main" id="{A0957503-3140-475A-A34A-243640C35564}"/>
              </a:ext>
            </a:extLst>
          </p:cNvPr>
          <p:cNvSpPr>
            <a:spLocks noGrp="1"/>
          </p:cNvSpPr>
          <p:nvPr>
            <p:ph idx="1"/>
          </p:nvPr>
        </p:nvSpPr>
        <p:spPr>
          <a:xfrm>
            <a:off x="1812992" y="1214048"/>
            <a:ext cx="8584741" cy="4157716"/>
          </a:xfrm>
        </p:spPr>
        <p:txBody>
          <a:bodyPr>
            <a:normAutofit fontScale="85000" lnSpcReduction="10000"/>
          </a:bodyPr>
          <a:lstStyle/>
          <a:p>
            <a:pPr>
              <a:tabLst>
                <a:tab pos="0" algn="l"/>
                <a:tab pos="447678" algn="l"/>
                <a:tab pos="896944" algn="l"/>
                <a:tab pos="1346209" algn="l"/>
                <a:tab pos="1795475" algn="l"/>
                <a:tab pos="2244739" algn="l"/>
                <a:tab pos="2694006" algn="l"/>
                <a:tab pos="3143270" algn="l"/>
                <a:tab pos="3592536" algn="l"/>
                <a:tab pos="4041802" algn="l"/>
                <a:tab pos="4491067" algn="l"/>
                <a:tab pos="4940333" algn="l"/>
                <a:tab pos="5389598" algn="l"/>
                <a:tab pos="5838863" algn="l"/>
                <a:tab pos="6288129" algn="l"/>
                <a:tab pos="6737394" algn="l"/>
                <a:tab pos="7186661" algn="l"/>
                <a:tab pos="7635925" algn="l"/>
                <a:tab pos="8085191" algn="l"/>
                <a:tab pos="8534456" algn="l"/>
                <a:tab pos="8983722" algn="l"/>
              </a:tabLst>
              <a:defRPr/>
            </a:pPr>
            <a:r>
              <a:rPr lang="en-GB" sz="3600" dirty="0"/>
              <a:t>We now live in “Anthropocene”, the geological period, where humans governs the earth &amp; the climate by our actions</a:t>
            </a:r>
          </a:p>
          <a:p>
            <a:pPr>
              <a:tabLst>
                <a:tab pos="0" algn="l"/>
                <a:tab pos="447678" algn="l"/>
                <a:tab pos="896944" algn="l"/>
                <a:tab pos="1346209" algn="l"/>
                <a:tab pos="1795475" algn="l"/>
                <a:tab pos="2244739" algn="l"/>
                <a:tab pos="2694006" algn="l"/>
                <a:tab pos="3143270" algn="l"/>
                <a:tab pos="3592536" algn="l"/>
                <a:tab pos="4041802" algn="l"/>
                <a:tab pos="4491067" algn="l"/>
                <a:tab pos="4940333" algn="l"/>
                <a:tab pos="5389598" algn="l"/>
                <a:tab pos="5838863" algn="l"/>
                <a:tab pos="6288129" algn="l"/>
                <a:tab pos="6737394" algn="l"/>
                <a:tab pos="7186661" algn="l"/>
                <a:tab pos="7635925" algn="l"/>
                <a:tab pos="8085191" algn="l"/>
                <a:tab pos="8534456" algn="l"/>
                <a:tab pos="8983722" algn="l"/>
              </a:tabLst>
              <a:defRPr/>
            </a:pPr>
            <a:r>
              <a:rPr lang="en-GB" sz="3600" dirty="0"/>
              <a:t>The countries of the world have committed to limit human climate change </a:t>
            </a:r>
            <a:r>
              <a:rPr lang="en-GB" sz="3600"/>
              <a:t>to 3-3.5’C with NDCs, equal to </a:t>
            </a:r>
            <a:r>
              <a:rPr lang="en-GB" sz="3600" dirty="0"/>
              <a:t>widespread catastrophes</a:t>
            </a:r>
          </a:p>
          <a:p>
            <a:pPr>
              <a:tabLst>
                <a:tab pos="0" algn="l"/>
                <a:tab pos="447678" algn="l"/>
                <a:tab pos="896944" algn="l"/>
                <a:tab pos="1346209" algn="l"/>
                <a:tab pos="1795475" algn="l"/>
                <a:tab pos="2244739" algn="l"/>
                <a:tab pos="2694006" algn="l"/>
                <a:tab pos="3143270" algn="l"/>
                <a:tab pos="3592536" algn="l"/>
                <a:tab pos="4041802" algn="l"/>
                <a:tab pos="4491067" algn="l"/>
                <a:tab pos="4940333" algn="l"/>
                <a:tab pos="5389598" algn="l"/>
                <a:tab pos="5838863" algn="l"/>
                <a:tab pos="6288129" algn="l"/>
                <a:tab pos="6737394" algn="l"/>
                <a:tab pos="7186661" algn="l"/>
                <a:tab pos="7635925" algn="l"/>
                <a:tab pos="8085191" algn="l"/>
                <a:tab pos="8534456" algn="l"/>
                <a:tab pos="8983722" algn="l"/>
              </a:tabLst>
              <a:defRPr/>
            </a:pPr>
            <a:r>
              <a:rPr lang="en-GB" sz="3600"/>
              <a:t>We must (and agreed with Paris Agreement etc.) to </a:t>
            </a:r>
            <a:r>
              <a:rPr lang="en-GB" sz="3600" dirty="0"/>
              <a:t>limit global warming to 1.5 </a:t>
            </a:r>
            <a:r>
              <a:rPr lang="en-GB" sz="3600"/>
              <a:t>- 2’C. This require</a:t>
            </a:r>
            <a:br>
              <a:rPr lang="en-GB" sz="3600" dirty="0"/>
            </a:br>
            <a:r>
              <a:rPr lang="en-GB" sz="3600" dirty="0"/>
              <a:t>go to 100% renewable energy until 2050, reduce all greenhouse gases to net zero also until 2050</a:t>
            </a:r>
          </a:p>
        </p:txBody>
      </p:sp>
      <p:pic>
        <p:nvPicPr>
          <p:cNvPr id="10245" name="Picture 1">
            <a:extLst>
              <a:ext uri="{FF2B5EF4-FFF2-40B4-BE49-F238E27FC236}">
                <a16:creationId xmlns:a16="http://schemas.microsoft.com/office/drawing/2014/main" id="{F4495321-D2C3-41A2-8D93-61AF35AD4A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2451" y="5402008"/>
            <a:ext cx="4352137" cy="17915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3E907-8D33-4058-A847-4EF8FB0FAFE9}"/>
              </a:ext>
            </a:extLst>
          </p:cNvPr>
          <p:cNvSpPr>
            <a:spLocks noGrp="1"/>
          </p:cNvSpPr>
          <p:nvPr>
            <p:ph type="title"/>
          </p:nvPr>
        </p:nvSpPr>
        <p:spPr/>
        <p:txBody>
          <a:bodyPr>
            <a:normAutofit/>
          </a:bodyPr>
          <a:lstStyle/>
          <a:p>
            <a:r>
              <a:rPr lang="da-DK" sz="4000"/>
              <a:t>Atomkraft på dagsordenen mens vi omstiller til VE</a:t>
            </a:r>
            <a:endParaRPr lang="en-GB" sz="4000"/>
          </a:p>
        </p:txBody>
      </p:sp>
      <p:sp>
        <p:nvSpPr>
          <p:cNvPr id="3" name="Pladsholder til indhold 2">
            <a:extLst>
              <a:ext uri="{FF2B5EF4-FFF2-40B4-BE49-F238E27FC236}">
                <a16:creationId xmlns:a16="http://schemas.microsoft.com/office/drawing/2014/main" id="{2A3FAE80-9B67-4E47-B256-86BDFD149A1D}"/>
              </a:ext>
            </a:extLst>
          </p:cNvPr>
          <p:cNvSpPr>
            <a:spLocks noGrp="1"/>
          </p:cNvSpPr>
          <p:nvPr>
            <p:ph idx="1"/>
          </p:nvPr>
        </p:nvSpPr>
        <p:spPr/>
        <p:txBody>
          <a:bodyPr>
            <a:normAutofit fontScale="92500"/>
          </a:bodyPr>
          <a:lstStyle/>
          <a:p>
            <a:r>
              <a:rPr lang="da-DK"/>
              <a:t>Vi er ved at omstille Danmark og med tiden hele verden til VE</a:t>
            </a:r>
          </a:p>
          <a:p>
            <a:r>
              <a:rPr lang="da-DK"/>
              <a:t>Globalt er der i 2021 installeret ca. 290,000 MW vedvarende energi og taget 2493 MW atomkraft ud af elforsyningerne (der er stoppet 7743 MW og startet 5250 MW ny kapacitet).</a:t>
            </a:r>
          </a:p>
          <a:p>
            <a:r>
              <a:rPr lang="da-DK"/>
              <a:t>Atomkraft i Vesteuropa er langsom at opføre og bliver langt dyrere end budgetteret</a:t>
            </a:r>
          </a:p>
          <a:p>
            <a:r>
              <a:rPr lang="da-DK"/>
              <a:t>Atomkraft har svært ved at fnde finansiering, derfor er taxonomi vigtig</a:t>
            </a:r>
          </a:p>
          <a:p>
            <a:r>
              <a:rPr lang="da-DK"/>
              <a:t>Men der er stadig stærk støtte til atomkraft, ikke mindst fra regeringer i Frankrig, England, Rusland, Slovakiet, Ungarn, Tjekkiet, USA – og de har store PR budgetter</a:t>
            </a:r>
            <a:endParaRPr lang="en-GB"/>
          </a:p>
        </p:txBody>
      </p:sp>
      <p:pic>
        <p:nvPicPr>
          <p:cNvPr id="4" name="Picture 3" descr="Graphical user interface, text, Word&#10;&#10;Description automatically generated">
            <a:extLst>
              <a:ext uri="{FF2B5EF4-FFF2-40B4-BE49-F238E27FC236}">
                <a16:creationId xmlns:a16="http://schemas.microsoft.com/office/drawing/2014/main" id="{71598B0C-DE3B-49D1-878A-E39C7520E7D5}"/>
              </a:ext>
            </a:extLst>
          </p:cNvPr>
          <p:cNvPicPr>
            <a:picLocks noChangeAspect="1"/>
          </p:cNvPicPr>
          <p:nvPr/>
        </p:nvPicPr>
        <p:blipFill rotWithShape="1">
          <a:blip r:embed="rId2"/>
          <a:srcRect l="12961" t="13163" r="17523" b="8371"/>
          <a:stretch/>
        </p:blipFill>
        <p:spPr bwMode="auto">
          <a:xfrm rot="20706115">
            <a:off x="4917473" y="2128458"/>
            <a:ext cx="6270787" cy="39905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368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3E5D1F-7C9B-49E7-88D9-9743EF2DE955}"/>
              </a:ext>
            </a:extLst>
          </p:cNvPr>
          <p:cNvSpPr>
            <a:spLocks noGrp="1"/>
          </p:cNvSpPr>
          <p:nvPr>
            <p:ph type="title"/>
          </p:nvPr>
        </p:nvSpPr>
        <p:spPr/>
        <p:txBody>
          <a:bodyPr/>
          <a:lstStyle/>
          <a:p>
            <a:r>
              <a:rPr lang="da-DK"/>
              <a:t>Spørgsmål om atomkraft og VE</a:t>
            </a:r>
            <a:endParaRPr lang="en-GB"/>
          </a:p>
        </p:txBody>
      </p:sp>
      <p:sp>
        <p:nvSpPr>
          <p:cNvPr id="3" name="Pladsholder til indhold 2">
            <a:extLst>
              <a:ext uri="{FF2B5EF4-FFF2-40B4-BE49-F238E27FC236}">
                <a16:creationId xmlns:a16="http://schemas.microsoft.com/office/drawing/2014/main" id="{CDCF8FDF-701C-433E-91CE-0C9635BC652F}"/>
              </a:ext>
            </a:extLst>
          </p:cNvPr>
          <p:cNvSpPr>
            <a:spLocks noGrp="1"/>
          </p:cNvSpPr>
          <p:nvPr>
            <p:ph idx="1"/>
          </p:nvPr>
        </p:nvSpPr>
        <p:spPr/>
        <p:txBody>
          <a:bodyPr/>
          <a:lstStyle/>
          <a:p>
            <a:r>
              <a:rPr lang="da-DK" dirty="0"/>
              <a:t>Kan vedvarende energi dække energiforsyningen?</a:t>
            </a:r>
          </a:p>
          <a:p>
            <a:r>
              <a:rPr lang="da-DK" dirty="0"/>
              <a:t>Er </a:t>
            </a:r>
            <a:r>
              <a:rPr lang="da-DK"/>
              <a:t>atomkraft dyr eller billig?</a:t>
            </a:r>
            <a:endParaRPr lang="da-DK" dirty="0"/>
          </a:p>
          <a:p>
            <a:r>
              <a:rPr lang="da-DK" dirty="0"/>
              <a:t>Hvad er klimabelastning af atomkraft?</a:t>
            </a:r>
          </a:p>
          <a:p>
            <a:r>
              <a:rPr lang="da-DK" dirty="0"/>
              <a:t>Hvad med atomaffald?</a:t>
            </a:r>
          </a:p>
          <a:p>
            <a:r>
              <a:rPr lang="da-DK" dirty="0"/>
              <a:t>Uheld</a:t>
            </a:r>
          </a:p>
          <a:p>
            <a:r>
              <a:rPr lang="da-DK" dirty="0"/>
              <a:t>Hvor mange dør af atomkraft?</a:t>
            </a:r>
          </a:p>
          <a:p>
            <a:r>
              <a:rPr lang="da-DK" dirty="0"/>
              <a:t>Fremtidens atomkraft?</a:t>
            </a:r>
          </a:p>
          <a:p>
            <a:endParaRPr lang="en-GB" dirty="0"/>
          </a:p>
        </p:txBody>
      </p:sp>
    </p:spTree>
    <p:extLst>
      <p:ext uri="{BB962C8B-B14F-4D97-AF65-F5344CB8AC3E}">
        <p14:creationId xmlns:p14="http://schemas.microsoft.com/office/powerpoint/2010/main" val="4125470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40016-E8A9-4777-9663-D17B90E67476}"/>
              </a:ext>
            </a:extLst>
          </p:cNvPr>
          <p:cNvSpPr>
            <a:spLocks noGrp="1"/>
          </p:cNvSpPr>
          <p:nvPr>
            <p:ph type="title"/>
          </p:nvPr>
        </p:nvSpPr>
        <p:spPr/>
        <p:txBody>
          <a:bodyPr>
            <a:normAutofit fontScale="90000"/>
          </a:bodyPr>
          <a:lstStyle/>
          <a:p>
            <a:r>
              <a:rPr lang="da-DK"/>
              <a:t>Vedvarende Energi kan dække alle landes energibehov, bæredygtigt og med energi til alle                                                                                </a:t>
            </a:r>
            <a:endParaRPr lang="en-GB"/>
          </a:p>
        </p:txBody>
      </p:sp>
      <p:sp>
        <p:nvSpPr>
          <p:cNvPr id="3" name="Pladsholder til indhold 2">
            <a:extLst>
              <a:ext uri="{FF2B5EF4-FFF2-40B4-BE49-F238E27FC236}">
                <a16:creationId xmlns:a16="http://schemas.microsoft.com/office/drawing/2014/main" id="{620F49C8-13FA-4569-8DDA-8EE7FC674336}"/>
              </a:ext>
            </a:extLst>
          </p:cNvPr>
          <p:cNvSpPr>
            <a:spLocks noGrp="1"/>
          </p:cNvSpPr>
          <p:nvPr>
            <p:ph idx="1"/>
          </p:nvPr>
        </p:nvSpPr>
        <p:spPr/>
        <p:txBody>
          <a:bodyPr>
            <a:normAutofit lnSpcReduction="10000"/>
          </a:bodyPr>
          <a:lstStyle/>
          <a:p>
            <a:r>
              <a:rPr lang="da-DK"/>
              <a:t>Vi kan omstille til VE på 15 år, hvis vi vil, og vil spare på energi</a:t>
            </a:r>
            <a:r>
              <a:rPr lang="en-GB"/>
              <a:t>en. Det har vi fra VedvarendeEnergi vist, også uden biomasseimport</a:t>
            </a:r>
          </a:p>
          <a:p>
            <a:r>
              <a:rPr lang="en-GB"/>
              <a:t>Omstilling på 20-25 år er ikke et problem, hvis vi holder kursen. Det viser IDA Klimasvar (til 2045) og Klimaministeriets egne scenarioer (til 2050)</a:t>
            </a:r>
          </a:p>
          <a:p>
            <a:r>
              <a:rPr lang="en-GB"/>
              <a:t>Modellerne er gennemregnet time for time, og dækker også de timer, hvor der hverken er sol eller vind</a:t>
            </a:r>
          </a:p>
          <a:p>
            <a:r>
              <a:rPr lang="en-GB"/>
              <a:t>I timerne uden sol og vind skrues ned for varmepumper i fjernvarmen, som skal have store varmelagre, PtX o.lign slukkes, der importeres strøm fra Norge, og el producers med biogas, som kan gemmes i de  eksisterende strategiske gaslagre</a:t>
            </a:r>
            <a:endParaRPr lang="da-DK"/>
          </a:p>
        </p:txBody>
      </p:sp>
    </p:spTree>
    <p:extLst>
      <p:ext uri="{BB962C8B-B14F-4D97-AF65-F5344CB8AC3E}">
        <p14:creationId xmlns:p14="http://schemas.microsoft.com/office/powerpoint/2010/main" val="3899384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7AA3D1A1-2F54-4F91-9CA5-BAEAA77643D2}"/>
              </a:ext>
            </a:extLst>
          </p:cNvPr>
          <p:cNvSpPr>
            <a:spLocks noGrp="1" noChangeArrowheads="1"/>
          </p:cNvSpPr>
          <p:nvPr>
            <p:ph type="title" idx="4294967295"/>
          </p:nvPr>
        </p:nvSpPr>
        <p:spPr>
          <a:xfrm>
            <a:off x="1980049" y="273630"/>
            <a:ext cx="8227583" cy="1143480"/>
          </a:xfrm>
        </p:spPr>
        <p:txBody>
          <a:bodyPr>
            <a:normAutofit fontScale="90000"/>
          </a:bodyPr>
          <a:lstStyle/>
          <a:p>
            <a:pPr algn="ct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a-DK" altLang="en-US" dirty="0"/>
              <a:t>Omstilling til </a:t>
            </a:r>
            <a:r>
              <a:rPr lang="da-DK" altLang="en-US"/>
              <a:t>bæredygtig energi </a:t>
            </a:r>
            <a:br>
              <a:rPr lang="da-DK" altLang="en-US"/>
            </a:br>
            <a:r>
              <a:rPr lang="da-DK" altLang="en-US"/>
              <a:t>– en bæredygtig strategi</a:t>
            </a:r>
            <a:endParaRPr lang="da-DK" altLang="en-US" dirty="0"/>
          </a:p>
        </p:txBody>
      </p:sp>
      <p:sp>
        <p:nvSpPr>
          <p:cNvPr id="21507" name="Text Box 2">
            <a:extLst>
              <a:ext uri="{FF2B5EF4-FFF2-40B4-BE49-F238E27FC236}">
                <a16:creationId xmlns:a16="http://schemas.microsoft.com/office/drawing/2014/main" id="{B3529366-4D03-43D4-B46D-E26DB0B8FA57}"/>
              </a:ext>
            </a:extLst>
          </p:cNvPr>
          <p:cNvSpPr txBox="1">
            <a:spLocks noChangeArrowheads="1"/>
          </p:cNvSpPr>
          <p:nvPr/>
        </p:nvSpPr>
        <p:spPr bwMode="auto">
          <a:xfrm>
            <a:off x="2340087" y="1633132"/>
            <a:ext cx="1960045" cy="14185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Lucida Sans Unicode" panose="020B0602030504020204" pitchFamily="34"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Lucida Sans Unicode" panose="020B0602030504020204" pitchFamily="34"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Lucida Sans Unicode" panose="020B0602030504020204" pitchFamily="34"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9pPr>
          </a:lstStyle>
          <a:p>
            <a:pPr eaLnBrk="1">
              <a:spcAft>
                <a:spcPct val="0"/>
              </a:spcAft>
              <a:buClrTx/>
              <a:buFontTx/>
              <a:buNone/>
            </a:pPr>
            <a:r>
              <a:rPr lang="da-DK" altLang="en-US" sz="2359" b="1" dirty="0"/>
              <a:t>Øget energi-</a:t>
            </a:r>
            <a:r>
              <a:rPr lang="da-DK" altLang="en-US" sz="2359" b="1" dirty="0" err="1"/>
              <a:t>effektvitietet</a:t>
            </a:r>
            <a:endParaRPr lang="da-DK" altLang="en-US" sz="2359" b="1" dirty="0"/>
          </a:p>
        </p:txBody>
      </p:sp>
      <p:sp>
        <p:nvSpPr>
          <p:cNvPr id="21508" name="Text Box 3">
            <a:extLst>
              <a:ext uri="{FF2B5EF4-FFF2-40B4-BE49-F238E27FC236}">
                <a16:creationId xmlns:a16="http://schemas.microsoft.com/office/drawing/2014/main" id="{95417C34-56A9-4CD5-969A-DD2780BF4F8A}"/>
              </a:ext>
            </a:extLst>
          </p:cNvPr>
          <p:cNvSpPr txBox="1">
            <a:spLocks noChangeArrowheads="1"/>
          </p:cNvSpPr>
          <p:nvPr/>
        </p:nvSpPr>
        <p:spPr bwMode="auto">
          <a:xfrm>
            <a:off x="4300133" y="1633132"/>
            <a:ext cx="1600008" cy="14185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Lucida Sans Unicode" panose="020B0602030504020204" pitchFamily="34"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Lucida Sans Unicode" panose="020B0602030504020204" pitchFamily="34"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Lucida Sans Unicode" panose="020B0602030504020204" pitchFamily="34"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9pPr>
          </a:lstStyle>
          <a:p>
            <a:pPr eaLnBrk="1">
              <a:spcAft>
                <a:spcPct val="0"/>
              </a:spcAft>
              <a:buClrTx/>
              <a:buFontTx/>
              <a:buNone/>
            </a:pPr>
            <a:r>
              <a:rPr lang="da-DK" altLang="en-US" sz="2359" b="1" dirty="0"/>
              <a:t>Begrænset</a:t>
            </a:r>
          </a:p>
          <a:p>
            <a:pPr eaLnBrk="1">
              <a:spcAft>
                <a:spcPct val="0"/>
              </a:spcAft>
              <a:buClrTx/>
              <a:buFontTx/>
              <a:buNone/>
            </a:pPr>
            <a:r>
              <a:rPr lang="da-DK" altLang="en-US" sz="2359" b="1" dirty="0"/>
              <a:t> vækst i </a:t>
            </a:r>
          </a:p>
          <a:p>
            <a:pPr eaLnBrk="1">
              <a:spcAft>
                <a:spcPct val="0"/>
              </a:spcAft>
              <a:buClrTx/>
              <a:buFontTx/>
              <a:buNone/>
            </a:pPr>
            <a:r>
              <a:rPr lang="da-DK" altLang="en-US" sz="2359" b="1" dirty="0"/>
              <a:t>Energi-</a:t>
            </a:r>
          </a:p>
          <a:p>
            <a:pPr eaLnBrk="1">
              <a:spcAft>
                <a:spcPct val="0"/>
              </a:spcAft>
              <a:buClrTx/>
              <a:buFontTx/>
              <a:buNone/>
            </a:pPr>
            <a:r>
              <a:rPr lang="da-DK" altLang="en-US" sz="2359" b="1" dirty="0" err="1"/>
              <a:t>tjensester</a:t>
            </a:r>
            <a:endParaRPr lang="da-DK" altLang="en-US" sz="2359" b="1" dirty="0"/>
          </a:p>
        </p:txBody>
      </p:sp>
      <p:sp>
        <p:nvSpPr>
          <p:cNvPr id="21509" name="Text Box 4">
            <a:extLst>
              <a:ext uri="{FF2B5EF4-FFF2-40B4-BE49-F238E27FC236}">
                <a16:creationId xmlns:a16="http://schemas.microsoft.com/office/drawing/2014/main" id="{6F3C814C-E6AF-4ECB-B6BB-05ACD4B65342}"/>
              </a:ext>
            </a:extLst>
          </p:cNvPr>
          <p:cNvSpPr txBox="1">
            <a:spLocks noChangeArrowheads="1"/>
          </p:cNvSpPr>
          <p:nvPr/>
        </p:nvSpPr>
        <p:spPr bwMode="auto">
          <a:xfrm>
            <a:off x="8381520" y="1699379"/>
            <a:ext cx="1820351" cy="75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Lucida Sans Unicode" panose="020B0602030504020204" pitchFamily="34"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Lucida Sans Unicode" panose="020B0602030504020204" pitchFamily="34"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Lucida Sans Unicode" panose="020B0602030504020204" pitchFamily="34"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9pPr>
          </a:lstStyle>
          <a:p>
            <a:pPr eaLnBrk="1">
              <a:spcAft>
                <a:spcPct val="0"/>
              </a:spcAft>
              <a:buClrTx/>
              <a:buFontTx/>
              <a:buNone/>
            </a:pPr>
            <a:r>
              <a:rPr lang="da-DK" altLang="en-US" sz="2359" b="1" dirty="0"/>
              <a:t>Vedvarende </a:t>
            </a:r>
          </a:p>
          <a:p>
            <a:pPr eaLnBrk="1">
              <a:spcAft>
                <a:spcPct val="0"/>
              </a:spcAft>
              <a:buClrTx/>
              <a:buFontTx/>
              <a:buNone/>
            </a:pPr>
            <a:r>
              <a:rPr lang="da-DK" altLang="en-US" sz="2359" b="1" dirty="0"/>
              <a:t>energi</a:t>
            </a:r>
          </a:p>
        </p:txBody>
      </p:sp>
      <p:sp>
        <p:nvSpPr>
          <p:cNvPr id="21510" name="Text Box 5">
            <a:extLst>
              <a:ext uri="{FF2B5EF4-FFF2-40B4-BE49-F238E27FC236}">
                <a16:creationId xmlns:a16="http://schemas.microsoft.com/office/drawing/2014/main" id="{8DD655E9-3EC1-40B1-B87E-90B5955C5BB9}"/>
              </a:ext>
            </a:extLst>
          </p:cNvPr>
          <p:cNvSpPr txBox="1">
            <a:spLocks noChangeArrowheads="1"/>
          </p:cNvSpPr>
          <p:nvPr/>
        </p:nvSpPr>
        <p:spPr bwMode="auto">
          <a:xfrm>
            <a:off x="2992475" y="5299757"/>
            <a:ext cx="6531086" cy="416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Lucida Sans Unicode" panose="020B0602030504020204" pitchFamily="34"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Lucida Sans Unicode" panose="020B0602030504020204" pitchFamily="34"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Lucida Sans Unicode" panose="020B0602030504020204" pitchFamily="34"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9pPr>
          </a:lstStyle>
          <a:p>
            <a:pPr eaLnBrk="1">
              <a:spcAft>
                <a:spcPct val="0"/>
              </a:spcAft>
              <a:buClrTx/>
              <a:buFontTx/>
              <a:buNone/>
            </a:pPr>
            <a:r>
              <a:rPr lang="da-DK" altLang="en-US" sz="2359" b="1" dirty="0" err="1"/>
              <a:t>Intellligent</a:t>
            </a:r>
            <a:r>
              <a:rPr lang="da-DK" altLang="en-US" sz="2359" b="1" dirty="0"/>
              <a:t> &amp; fleksibelt energisystem</a:t>
            </a:r>
          </a:p>
        </p:txBody>
      </p:sp>
      <p:sp>
        <p:nvSpPr>
          <p:cNvPr id="21511" name="Text Box 6">
            <a:extLst>
              <a:ext uri="{FF2B5EF4-FFF2-40B4-BE49-F238E27FC236}">
                <a16:creationId xmlns:a16="http://schemas.microsoft.com/office/drawing/2014/main" id="{A3785223-C361-4B63-8294-66CB393CB22B}"/>
              </a:ext>
            </a:extLst>
          </p:cNvPr>
          <p:cNvSpPr txBox="1">
            <a:spLocks noChangeArrowheads="1"/>
          </p:cNvSpPr>
          <p:nvPr/>
        </p:nvSpPr>
        <p:spPr bwMode="auto">
          <a:xfrm>
            <a:off x="6238576" y="1692179"/>
            <a:ext cx="1980207" cy="10844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Lucida Sans Unicode" panose="020B0602030504020204" pitchFamily="34"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Lucida Sans Unicode" panose="020B0602030504020204" pitchFamily="34"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Lucida Sans Unicode" panose="020B0602030504020204" pitchFamily="34"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9pPr>
          </a:lstStyle>
          <a:p>
            <a:pPr eaLnBrk="1">
              <a:spcAft>
                <a:spcPct val="0"/>
              </a:spcAft>
              <a:buClrTx/>
              <a:buFontTx/>
              <a:buNone/>
            </a:pPr>
            <a:r>
              <a:rPr lang="da-DK" altLang="en-US" sz="2359" b="1" dirty="0"/>
              <a:t>Effektiv kombination af </a:t>
            </a:r>
            <a:r>
              <a:rPr lang="da-DK" altLang="en-US" sz="2359" b="1" dirty="0" err="1"/>
              <a:t>energi-forsyning</a:t>
            </a:r>
            <a:endParaRPr lang="da-DK" altLang="en-US" sz="2359" b="1" dirty="0"/>
          </a:p>
        </p:txBody>
      </p:sp>
      <p:pic>
        <p:nvPicPr>
          <p:cNvPr id="21512" name="Picture 7">
            <a:extLst>
              <a:ext uri="{FF2B5EF4-FFF2-40B4-BE49-F238E27FC236}">
                <a16:creationId xmlns:a16="http://schemas.microsoft.com/office/drawing/2014/main" id="{F408A45E-0CE4-4FE0-A1E2-A56EE8864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349" y="3102087"/>
            <a:ext cx="1960046" cy="16331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3" name="Picture 8">
            <a:extLst>
              <a:ext uri="{FF2B5EF4-FFF2-40B4-BE49-F238E27FC236}">
                <a16:creationId xmlns:a16="http://schemas.microsoft.com/office/drawing/2014/main" id="{6A5CE30D-9679-4406-BEC5-0A3E092465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0133" y="3115534"/>
            <a:ext cx="1633131" cy="16331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4" name="Picture 9">
            <a:extLst>
              <a:ext uri="{FF2B5EF4-FFF2-40B4-BE49-F238E27FC236}">
                <a16:creationId xmlns:a16="http://schemas.microsoft.com/office/drawing/2014/main" id="{59D88644-8731-45DB-8913-8D08429B80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576" y="3076163"/>
            <a:ext cx="1817471" cy="16590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5" name="Picture 10">
            <a:extLst>
              <a:ext uri="{FF2B5EF4-FFF2-40B4-BE49-F238E27FC236}">
                <a16:creationId xmlns:a16="http://schemas.microsoft.com/office/drawing/2014/main" id="{EB2AC551-4479-496B-86AC-F63286DDAA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8784" y="3102087"/>
            <a:ext cx="1932683" cy="16331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6" name="Picture 3">
            <a:extLst>
              <a:ext uri="{FF2B5EF4-FFF2-40B4-BE49-F238E27FC236}">
                <a16:creationId xmlns:a16="http://schemas.microsoft.com/office/drawing/2014/main" id="{48053033-8722-4F08-9BDD-D0F5018683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4087" y="5940625"/>
            <a:ext cx="3657984" cy="794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BlåBaggrund.png"/>
          <p:cNvPicPr>
            <a:picLocks noChangeAspect="1"/>
          </p:cNvPicPr>
          <p:nvPr/>
        </p:nvPicPr>
        <p:blipFill rotWithShape="1">
          <a:blip r:embed="rId2">
            <a:extLst>
              <a:ext uri="{28A0092B-C50C-407E-A947-70E740481C1C}">
                <a14:useLocalDpi xmlns:a14="http://schemas.microsoft.com/office/drawing/2010/main" val="0"/>
              </a:ext>
            </a:extLst>
          </a:blip>
          <a:srcRect t="2730" b="57364"/>
          <a:stretch/>
        </p:blipFill>
        <p:spPr>
          <a:xfrm>
            <a:off x="1524000" y="5102942"/>
            <a:ext cx="9144000" cy="1755058"/>
          </a:xfrm>
          <a:prstGeom prst="rect">
            <a:avLst/>
          </a:prstGeom>
        </p:spPr>
      </p:pic>
      <p:sp>
        <p:nvSpPr>
          <p:cNvPr id="2" name="Titel 1"/>
          <p:cNvSpPr>
            <a:spLocks noGrp="1"/>
          </p:cNvSpPr>
          <p:nvPr>
            <p:ph type="title"/>
          </p:nvPr>
        </p:nvSpPr>
        <p:spPr>
          <a:xfrm>
            <a:off x="1981200" y="698609"/>
            <a:ext cx="8229600" cy="1143000"/>
          </a:xfrm>
        </p:spPr>
        <p:txBody>
          <a:bodyPr>
            <a:normAutofit fontScale="90000"/>
          </a:bodyPr>
          <a:lstStyle/>
          <a:p>
            <a:r>
              <a:rPr lang="da-DK" dirty="0"/>
              <a:t>Omstilling </a:t>
            </a:r>
            <a:r>
              <a:rPr lang="da-DK"/>
              <a:t>til 2030-35 </a:t>
            </a:r>
            <a:r>
              <a:rPr lang="da-DK" dirty="0"/>
              <a:t>er realistisk for Danmark og økonomien kan blive god</a:t>
            </a:r>
          </a:p>
        </p:txBody>
      </p:sp>
      <p:sp>
        <p:nvSpPr>
          <p:cNvPr id="3" name="Pladsholder til indhold 2"/>
          <p:cNvSpPr>
            <a:spLocks noGrp="1"/>
          </p:cNvSpPr>
          <p:nvPr>
            <p:ph idx="1"/>
          </p:nvPr>
        </p:nvSpPr>
        <p:spPr>
          <a:xfrm>
            <a:off x="1981200" y="2056606"/>
            <a:ext cx="8229600" cy="4525963"/>
          </a:xfrm>
        </p:spPr>
        <p:txBody>
          <a:bodyPr>
            <a:normAutofit fontScale="92500" lnSpcReduction="10000"/>
          </a:bodyPr>
          <a:lstStyle/>
          <a:p>
            <a:r>
              <a:rPr lang="da-DK" dirty="0"/>
              <a:t>Analyse </a:t>
            </a:r>
            <a:r>
              <a:rPr lang="da-DK"/>
              <a:t>af det danske energisystem </a:t>
            </a:r>
            <a:r>
              <a:rPr lang="da-DK" dirty="0"/>
              <a:t>– time for time – viser at </a:t>
            </a:r>
            <a:r>
              <a:rPr lang="da-DK" dirty="0" err="1"/>
              <a:t>elsystem</a:t>
            </a:r>
            <a:r>
              <a:rPr lang="da-DK" dirty="0"/>
              <a:t> med 84% vindkraft og 7% solceller kan fungere i balance hele året. </a:t>
            </a:r>
          </a:p>
          <a:p>
            <a:r>
              <a:rPr lang="da-DK" dirty="0"/>
              <a:t>Sammenlignet med fortsat </a:t>
            </a:r>
          </a:p>
          <a:p>
            <a:pPr>
              <a:buNone/>
            </a:pPr>
            <a:r>
              <a:rPr lang="da-DK" dirty="0"/>
              <a:t>    brug af fossil energi kan </a:t>
            </a:r>
            <a:r>
              <a:rPr lang="da-DK" dirty="0" err="1"/>
              <a:t>for-</a:t>
            </a:r>
            <a:r>
              <a:rPr lang="da-DK" dirty="0"/>
              <a:t> </a:t>
            </a:r>
          </a:p>
          <a:p>
            <a:pPr>
              <a:buNone/>
            </a:pPr>
            <a:r>
              <a:rPr lang="da-DK" dirty="0"/>
              <a:t>    syning med vedvarende </a:t>
            </a:r>
          </a:p>
          <a:p>
            <a:pPr>
              <a:buNone/>
            </a:pPr>
            <a:r>
              <a:rPr lang="da-DK" dirty="0"/>
              <a:t>    energi i 2030 blive billigere</a:t>
            </a:r>
          </a:p>
          <a:p>
            <a:pPr>
              <a:buNone/>
            </a:pPr>
            <a:endParaRPr lang="da-DK" dirty="0"/>
          </a:p>
          <a:p>
            <a:pPr>
              <a:buNone/>
            </a:pPr>
            <a:r>
              <a:rPr lang="da-DK" dirty="0"/>
              <a:t> -   hvis vi også sparer energi </a:t>
            </a:r>
          </a:p>
          <a:p>
            <a:pPr>
              <a:buNone/>
            </a:pPr>
            <a:r>
              <a:rPr lang="da-DK" dirty="0"/>
              <a:t>    og omstiller transporten</a:t>
            </a:r>
          </a:p>
        </p:txBody>
      </p:sp>
      <p:pic>
        <p:nvPicPr>
          <p:cNvPr id="4" name="Picture 10"/>
          <p:cNvPicPr>
            <a:picLocks noChangeAspect="1" noChangeArrowheads="1"/>
          </p:cNvPicPr>
          <p:nvPr/>
        </p:nvPicPr>
        <p:blipFill>
          <a:blip r:embed="rId3"/>
          <a:srcRect/>
          <a:stretch>
            <a:fillRect/>
          </a:stretch>
        </p:blipFill>
        <p:spPr bwMode="auto">
          <a:xfrm>
            <a:off x="6656718" y="3554202"/>
            <a:ext cx="3554083" cy="3003227"/>
          </a:xfrm>
          <a:prstGeom prst="rect">
            <a:avLst/>
          </a:prstGeom>
          <a:noFill/>
          <a:ln w="9525" cap="flat">
            <a:noFill/>
            <a:round/>
            <a:headEnd/>
            <a:tailEnd/>
          </a:ln>
          <a:effectLst/>
        </p:spPr>
      </p:pic>
      <p:pic>
        <p:nvPicPr>
          <p:cNvPr id="5" name="Billede 4" descr="ve_primelogo_blac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3476" y="1"/>
            <a:ext cx="3267626" cy="698609"/>
          </a:xfrm>
          <a:prstGeom prst="rect">
            <a:avLst/>
          </a:prstGeom>
        </p:spPr>
      </p:pic>
    </p:spTree>
    <p:extLst>
      <p:ext uri="{BB962C8B-B14F-4D97-AF65-F5344CB8AC3E}">
        <p14:creationId xmlns:p14="http://schemas.microsoft.com/office/powerpoint/2010/main" val="18843653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TotalTime>
  <Words>2035</Words>
  <Application>Microsoft Office PowerPoint</Application>
  <PresentationFormat>Widescreen</PresentationFormat>
  <Paragraphs>158</Paragraphs>
  <Slides>29</Slides>
  <Notes>3</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29</vt:i4>
      </vt:variant>
    </vt:vector>
  </HeadingPairs>
  <TitlesOfParts>
    <vt:vector size="36" baseType="lpstr">
      <vt:lpstr>Arial</vt:lpstr>
      <vt:lpstr>Calibri</vt:lpstr>
      <vt:lpstr>Calibri Light</vt:lpstr>
      <vt:lpstr>Corbel</vt:lpstr>
      <vt:lpstr>Times New Roman</vt:lpstr>
      <vt:lpstr>Wingdings</vt:lpstr>
      <vt:lpstr>Office-tema</vt:lpstr>
      <vt:lpstr>Skal vi satse på atomkraft eller holde os til vedvarende energi?</vt:lpstr>
      <vt:lpstr>PowerPoint-præsentation</vt:lpstr>
      <vt:lpstr>PowerPoint-præsentation</vt:lpstr>
      <vt:lpstr>The Climate Challenge</vt:lpstr>
      <vt:lpstr>Atomkraft på dagsordenen mens vi omstiller til VE</vt:lpstr>
      <vt:lpstr>Spørgsmål om atomkraft og VE</vt:lpstr>
      <vt:lpstr>Vedvarende Energi kan dække alle landes energibehov, bæredygtigt og med energi til alle                                                                                </vt:lpstr>
      <vt:lpstr>Omstilling til bæredygtig energi  – en bæredygtig strategi</vt:lpstr>
      <vt:lpstr>Omstilling til 2030-35 er realistisk for Danmark og økonomien kan blive god</vt:lpstr>
      <vt:lpstr>PowerPoint-præsentation</vt:lpstr>
      <vt:lpstr>PowerPoint-præsentation</vt:lpstr>
      <vt:lpstr>PowerPoint-præsentation</vt:lpstr>
      <vt:lpstr>PowerPoint-præsentation</vt:lpstr>
      <vt:lpstr>PowerPoint-præsentation</vt:lpstr>
      <vt:lpstr>PowerPoint-præsentation</vt:lpstr>
      <vt:lpstr>Globale scenarier for omstilling til VE</vt:lpstr>
      <vt:lpstr>PowerPoint-præsentation</vt:lpstr>
      <vt:lpstr>Atomkraft, dyr eller billig?</vt:lpstr>
      <vt:lpstr>PowerPoint-præsentation</vt:lpstr>
      <vt:lpstr>Klimabelastning af akraft og VE</vt:lpstr>
      <vt:lpstr>Atomaffald</vt:lpstr>
      <vt:lpstr>Udtjente møllevinger kan bruges</vt:lpstr>
      <vt:lpstr>Der er stadig ikke sikker opbevaring af højradioaktivt affald</vt:lpstr>
      <vt:lpstr>Uheld er ikke bare Tjernobyl og Fukushima</vt:lpstr>
      <vt:lpstr>Døde og syge af atomkraft</vt:lpstr>
      <vt:lpstr>Kræft i Skjoldbruskkirtlen, Belarus</vt:lpstr>
      <vt:lpstr>Fremtidens atomkraft?</vt:lpstr>
      <vt:lpstr>Dansk atomkraft?</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Atomkraft versus vedvarende energi</dc:title>
  <dc:creator>Gunnar  Olesen</dc:creator>
  <cp:lastModifiedBy>Britta Edelberg</cp:lastModifiedBy>
  <cp:revision>40</cp:revision>
  <dcterms:created xsi:type="dcterms:W3CDTF">2022-01-25T21:56:20Z</dcterms:created>
  <dcterms:modified xsi:type="dcterms:W3CDTF">2022-04-19T09:18:33Z</dcterms:modified>
</cp:coreProperties>
</file>